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91" r:id="rId5"/>
    <p:sldId id="278" r:id="rId6"/>
    <p:sldId id="285" r:id="rId7"/>
    <p:sldId id="273" r:id="rId8"/>
    <p:sldId id="279" r:id="rId9"/>
    <p:sldId id="266" r:id="rId10"/>
    <p:sldId id="297" r:id="rId11"/>
    <p:sldId id="260" r:id="rId12"/>
    <p:sldId id="25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69" autoAdjust="0"/>
    <p:restoredTop sz="94660"/>
  </p:normalViewPr>
  <p:slideViewPr>
    <p:cSldViewPr snapToGrid="0">
      <p:cViewPr varScale="1">
        <p:scale>
          <a:sx n="91" d="100"/>
          <a:sy n="91" d="100"/>
        </p:scale>
        <p:origin x="96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DB987-CC68-4E59-8F42-3FC1A81759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E44FBD-69B4-4FC2-B2AE-C768FCDC19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51FC5-153A-43C6-9F71-1C0A4A4CE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112-9F2E-41F6-89D6-83A5846F537D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6BB5D8-CDB3-4F8B-A3B5-ECC2FC8D9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B1FDA-6608-43ED-846B-87B6579D4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7F061-E79C-4849-8ABB-5E60BC286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99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EC123-7E8A-4022-8EFC-F74A0BEC3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8FB016-541E-4FEE-863F-98CA450F50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221697-40AC-4CD3-910B-E53FAF370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112-9F2E-41F6-89D6-83A5846F537D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CA183-6BC4-4AEB-8268-F3726FFF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5C44C-435B-43AC-9647-652DBD323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7F061-E79C-4849-8ABB-5E60BC286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335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F68A52-D322-433E-BD02-9E11D833BF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125B28-FEFC-4E3C-B31D-D249EC1EB4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5BC50A-F9B0-41A7-987F-3C94AB117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112-9F2E-41F6-89D6-83A5846F537D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BB55BC-6422-4A80-A47A-FA20F2996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7627B-B536-40EE-AE73-D2EF8A270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7F061-E79C-4849-8ABB-5E60BC286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34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76286-BFAA-48C4-8487-A0F506379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0888D-C3DC-41DA-B497-9D56825D7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D009A-D4D2-450D-A60A-54397D88F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112-9F2E-41F6-89D6-83A5846F537D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081D0C-CA9F-41EC-807D-50E1E661C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8C9278-8E38-4462-A4BE-47DA9C09B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7F061-E79C-4849-8ABB-5E60BC286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2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1F51A-570F-4196-A1B9-523972CCF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7EC1CC-FFAA-42D3-8098-5AA3D852E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EA025C-2CED-4084-A2BB-765806732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112-9F2E-41F6-89D6-83A5846F537D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258FA-B688-4B2E-9665-E6A81F913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1A2B19-01E8-4B03-B47C-8302863DB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7F061-E79C-4849-8ABB-5E60BC286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53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09395-9819-44E9-8CEE-443E2A2E2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F968A-21A0-4C87-9358-E788A4D96A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6D65C3-A178-4F3B-9598-A04503CF86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C296E-2200-4EB0-A616-2B5409E9A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112-9F2E-41F6-89D6-83A5846F537D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0EBCA1-F006-4637-8DD5-ED2EC229A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E2A9A4-FA3C-4B8F-B410-996FA5F2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7F061-E79C-4849-8ABB-5E60BC286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78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3A731-F033-418B-A4DC-53428535E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2811F-E83A-47AE-A854-C80C66452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8B6A18-DA44-4725-A563-D17D88FF9B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7B3EF5-56B6-4BF0-9402-EF563BE4C4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8810ED-C03E-4D28-B7BF-B70A17F275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E5E770-70C5-4B65-9EC5-1279B065D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112-9F2E-41F6-89D6-83A5846F537D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04EF93-590F-4392-AC43-46195752B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AC18FD-7594-4AE0-8A0F-04B78C27C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7F061-E79C-4849-8ABB-5E60BC286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096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EE496-EBC0-461B-ABF2-11C5C762A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C621BA-0CD2-4CE1-957B-5AEC4A152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112-9F2E-41F6-89D6-83A5846F537D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183921-61B7-4675-8E32-F6EB7B840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32A088-41A6-472F-8B7D-D0AF26F3C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7F061-E79C-4849-8ABB-5E60BC286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430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A1D401-1E30-476B-BC7C-95ADD2645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112-9F2E-41F6-89D6-83A5846F537D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40128F-793A-48C3-A57C-2FDB0FF73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191A29-9CBE-4DEE-AE28-0F841FB5A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7F061-E79C-4849-8ABB-5E60BC286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6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063D6-239C-4B9E-ABA4-84730E9F0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B34C9-64B3-44B0-84C9-5AEC6CDDA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336EA8-3735-4C4D-A9C7-B1AFDF611C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7A301E-A9E9-4D5C-9DFA-977D1A446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112-9F2E-41F6-89D6-83A5846F537D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558697-D97C-4AAD-820A-841337C72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1F83FD-F54E-4512-9B73-4113FF9F3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7F061-E79C-4849-8ABB-5E60BC286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975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0AF27-9CDD-4804-A88C-534D86E9A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7A058B-8110-4DB9-9AC7-E67B3F279E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BA5F5F-459E-4340-A0BE-69A3CE29EE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B89A11-7C29-41D4-A51E-C77F3DCD6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112-9F2E-41F6-89D6-83A5846F537D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718D21-B847-4296-AF49-3E255D366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F56A9-E0CA-41AF-A3B9-2D6D8D84E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7F061-E79C-4849-8ABB-5E60BC286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616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C362B3-B95D-4AAB-BE2F-A6D515054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99AF6-9518-45D6-B9AB-A836A22A7B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7DC58-2491-4F02-B457-085FCDEF3F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9F112-9F2E-41F6-89D6-83A5846F537D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1A020-2D8D-4A17-9ABC-C0FB2FC5D8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77B5F-C568-4E96-9D87-627223CFD4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7F061-E79C-4849-8ABB-5E60BC286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720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12C60-EADF-4566-A719-A862CA38B9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2869" y="1656242"/>
            <a:ext cx="10478814" cy="2155346"/>
          </a:xfrm>
        </p:spPr>
        <p:txBody>
          <a:bodyPr>
            <a:noAutofit/>
          </a:bodyPr>
          <a:lstStyle/>
          <a:p>
            <a:r>
              <a:rPr lang="en-US" sz="4000" dirty="0"/>
              <a:t>Single-Cell Transcriptomics Reveals Pre-existing COVID-19 Vulnerability Factors in Lung Cancer Patients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785600-390E-4613-B049-5BE1C23503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40212"/>
            <a:ext cx="9144000" cy="1495425"/>
          </a:xfrm>
        </p:spPr>
        <p:txBody>
          <a:bodyPr/>
          <a:lstStyle/>
          <a:p>
            <a:r>
              <a:rPr lang="en-US" dirty="0"/>
              <a:t>Wendao Liu</a:t>
            </a:r>
          </a:p>
          <a:p>
            <a:r>
              <a:rPr lang="en-US" dirty="0"/>
              <a:t>Advisor:</a:t>
            </a:r>
            <a:r>
              <a:rPr lang="zh-CN" altLang="en-US" dirty="0"/>
              <a:t> </a:t>
            </a:r>
            <a:r>
              <a:rPr lang="en-US" altLang="zh-CN" dirty="0"/>
              <a:t>Dr. Zhongming Zhao</a:t>
            </a:r>
            <a:endParaRPr lang="en-US" dirty="0"/>
          </a:p>
          <a:p>
            <a:r>
              <a:rPr lang="en-US" dirty="0"/>
              <a:t>5/4/2024</a:t>
            </a:r>
          </a:p>
        </p:txBody>
      </p:sp>
      <p:pic>
        <p:nvPicPr>
          <p:cNvPr id="10242" name="Picture 2" descr="SBMI Horizontal Logo">
            <a:extLst>
              <a:ext uri="{FF2B5EF4-FFF2-40B4-BE49-F238E27FC236}">
                <a16:creationId xmlns:a16="http://schemas.microsoft.com/office/drawing/2014/main" id="{1B8F5859-689C-47FB-824D-4E465BFE0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373910"/>
            <a:ext cx="6200775" cy="74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35FD29-8475-4D04-B89A-6667D3112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05400" cy="165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91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F929CC-97BC-4AAA-90A6-92D079D9FD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403" y="0"/>
            <a:ext cx="568234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AA25B1-2E95-4CA0-B892-9B28C00FA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128753" cy="1325563"/>
          </a:xfrm>
        </p:spPr>
        <p:txBody>
          <a:bodyPr>
            <a:normAutofit/>
          </a:bodyPr>
          <a:lstStyle/>
          <a:p>
            <a:r>
              <a:rPr lang="en-US" sz="3600" dirty="0"/>
              <a:t>Upregulated collagen production in other cells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0609E-1D11-4593-93AB-28CBD48CC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28753" cy="4351338"/>
          </a:xfrm>
        </p:spPr>
        <p:txBody>
          <a:bodyPr/>
          <a:lstStyle/>
          <a:p>
            <a:r>
              <a:rPr lang="en-US" dirty="0"/>
              <a:t>Excessive accumulation of collagens is a characteristic of fibrosis</a:t>
            </a:r>
          </a:p>
          <a:p>
            <a:r>
              <a:rPr lang="en-US" dirty="0"/>
              <a:t>Upregulated collagen production by mesenchymal, epithelial and endothelial cells in lung cancers and COVID-19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1D17EA-6A37-4463-A9A6-F73A98ACFAF8}"/>
              </a:ext>
            </a:extLst>
          </p:cNvPr>
          <p:cNvSpPr/>
          <p:nvPr/>
        </p:nvSpPr>
        <p:spPr>
          <a:xfrm>
            <a:off x="0" y="6231265"/>
            <a:ext cx="40623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Increased risk of fibrosis</a:t>
            </a:r>
          </a:p>
        </p:txBody>
      </p:sp>
    </p:spTree>
    <p:extLst>
      <p:ext uri="{BB962C8B-B14F-4D97-AF65-F5344CB8AC3E}">
        <p14:creationId xmlns:p14="http://schemas.microsoft.com/office/powerpoint/2010/main" val="2992231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9FDBC-99BD-49DD-A13F-46CFA4265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49D4D1-6E34-4069-845E-5D8038708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integrative analysis of </a:t>
            </a:r>
            <a:r>
              <a:rPr lang="en-US" dirty="0" err="1"/>
              <a:t>scRNA</a:t>
            </a:r>
            <a:r>
              <a:rPr lang="en-US" dirty="0"/>
              <a:t>-seq data from lung cancers and COVID-19 patients, we identified several potential molecular mechanisms making lung cancer patients more vulnerable to COVID-19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2CF9DF-E29B-4BA5-A38A-DA0E4A934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434" y="2953407"/>
            <a:ext cx="5206123" cy="39045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DD7C0B-67E6-4E59-A3D4-23B24214E58E}"/>
              </a:ext>
            </a:extLst>
          </p:cNvPr>
          <p:cNvSpPr txBox="1"/>
          <p:nvPr/>
        </p:nvSpPr>
        <p:spPr>
          <a:xfrm>
            <a:off x="8187557" y="5132487"/>
            <a:ext cx="3741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Published at: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Liu et al. Mol Cancer Res. 2024. 10.1158/1541-7786.MCR-23-0692 </a:t>
            </a:r>
          </a:p>
        </p:txBody>
      </p:sp>
    </p:spTree>
    <p:extLst>
      <p:ext uri="{BB962C8B-B14F-4D97-AF65-F5344CB8AC3E}">
        <p14:creationId xmlns:p14="http://schemas.microsoft.com/office/powerpoint/2010/main" val="1562735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A646D-1138-4117-9C5E-DB61806F2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64BCE-6AE7-4EBA-894B-61E5C9BDB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56890" cy="4351338"/>
          </a:xfrm>
        </p:spPr>
        <p:txBody>
          <a:bodyPr/>
          <a:lstStyle/>
          <a:p>
            <a:r>
              <a:rPr lang="en-US" dirty="0"/>
              <a:t>Dr. Zhongming Zhao and lab members</a:t>
            </a:r>
          </a:p>
          <a:p>
            <a:r>
              <a:rPr lang="en-US" dirty="0"/>
              <a:t>Co-mentor Dr. </a:t>
            </a:r>
            <a:r>
              <a:rPr lang="en-US" dirty="0" err="1"/>
              <a:t>Wenbo</a:t>
            </a:r>
            <a:r>
              <a:rPr lang="en-US" dirty="0"/>
              <a:t> Li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Support from CPRIT BIG-TCR predoctoral fellowship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D1A009-873F-40B4-BE48-54B3182CC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15" y="4362450"/>
            <a:ext cx="6543675" cy="1219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95E19D-80C1-4E01-9923-89D6E4238B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779" y="1439917"/>
            <a:ext cx="5304221" cy="397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513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E3A5E-5FC6-4E74-B336-AAD2FB23E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Background: COVID-19 and cancer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655F7-D746-4EC6-AB5D-3211B837C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10200" cy="4351338"/>
          </a:xfrm>
        </p:spPr>
        <p:txBody>
          <a:bodyPr/>
          <a:lstStyle/>
          <a:p>
            <a:r>
              <a:rPr lang="en-US"/>
              <a:t>Cancer patients </a:t>
            </a:r>
            <a:r>
              <a:rPr lang="en-US" dirty="0"/>
              <a:t>are more vulnerable to COVID-19, even if vaccinated</a:t>
            </a:r>
          </a:p>
          <a:p>
            <a:r>
              <a:rPr lang="en-US" dirty="0"/>
              <a:t>The association between cancer and COVID-19 is established, but the molecular mechanism requires further investigation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FB4424-2575-41C7-BAC8-B294C68A6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5127" y="1825625"/>
            <a:ext cx="4951098" cy="35766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FACE84-9DF0-4684-B299-13E3F207800F}"/>
              </a:ext>
            </a:extLst>
          </p:cNvPr>
          <p:cNvSpPr txBox="1"/>
          <p:nvPr/>
        </p:nvSpPr>
        <p:spPr>
          <a:xfrm>
            <a:off x="7772400" y="6052066"/>
            <a:ext cx="3705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Dai et al.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Cancer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Discov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2020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Schmidt et al.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Ann Oncol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2022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82ABF538-A5E5-4AA7-B0A2-A8A21F635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rgbClr val="5B616B"/>
              </a:solidFill>
              <a:effectLst/>
              <a:latin typeface="Arial" panose="020B0604020202020204" pitchFamily="34" charset="0"/>
              <a:ea typeface="BlinkMacSystemFon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71BC"/>
                </a:solidFill>
                <a:effectLst/>
                <a:latin typeface="Arial" panose="020B0604020202020204" pitchFamily="34" charset="0"/>
                <a:ea typeface="BlinkMacSystemFont"/>
              </a:rPr>
              <a:t>. </a:t>
            </a:r>
            <a:r>
              <a:rPr kumimoji="0" lang="en-US" altLang="en-US" sz="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Picture 4" descr="undefined">
            <a:extLst>
              <a:ext uri="{FF2B5EF4-FFF2-40B4-BE49-F238E27FC236}">
                <a16:creationId xmlns:a16="http://schemas.microsoft.com/office/drawing/2014/main" id="{4641170D-66FB-4E05-A43A-0D0EA0263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976" y="4241260"/>
            <a:ext cx="3373739" cy="257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B9679C-2600-4658-BF5A-A8E174442959}"/>
              </a:ext>
            </a:extLst>
          </p:cNvPr>
          <p:cNvSpPr txBox="1"/>
          <p:nvPr/>
        </p:nvSpPr>
        <p:spPr>
          <a:xfrm>
            <a:off x="4221955" y="6375231"/>
            <a:ext cx="1896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Wikipedia</a:t>
            </a:r>
          </a:p>
        </p:txBody>
      </p:sp>
    </p:spTree>
    <p:extLst>
      <p:ext uri="{BB962C8B-B14F-4D97-AF65-F5344CB8AC3E}">
        <p14:creationId xmlns:p14="http://schemas.microsoft.com/office/powerpoint/2010/main" val="3741298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C094B-4A39-4025-BD41-AD7A8E8A8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Aim and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E3949-10FB-46A1-9A6A-670C645C3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aim to use </a:t>
            </a:r>
            <a:r>
              <a:rPr lang="en-US" dirty="0" err="1"/>
              <a:t>scRNA</a:t>
            </a:r>
            <a:r>
              <a:rPr lang="en-US" dirty="0"/>
              <a:t>-seq datasets from lung cancers and COVID-19 to find potential molecular mechanisms underlying the association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EE20FE-4ACF-4967-A7E5-7DB6E80BB405}"/>
              </a:ext>
            </a:extLst>
          </p:cNvPr>
          <p:cNvSpPr txBox="1"/>
          <p:nvPr/>
        </p:nvSpPr>
        <p:spPr>
          <a:xfrm>
            <a:off x="8125839" y="5312578"/>
            <a:ext cx="38957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LUAD: lung adenocarcinoma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SCLC: small cell lung carcinoma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HLCA: Human Lung Cell Atlas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HTAN: Human Tumor Atlas Network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MSK: Memorial Sloan Kettering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5ED866-8902-42BC-BBE9-73440AD37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67" y="2600286"/>
            <a:ext cx="7534072" cy="418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996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21AA8-993B-418D-A139-C6C98CE0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Upregulated TMPRSS2 expression in lung adenocarcinoma epithelial cells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537A6-C238-445C-A247-119081E88A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TMPRSS2: priming/activating SARS-CoV-2 spike protein </a:t>
            </a:r>
          </a:p>
          <a:p>
            <a:r>
              <a:rPr lang="en-US" dirty="0"/>
              <a:t>TMPRSS2 expression increases in both female and male LUAD patients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78CC36-882A-47EA-800C-0DC73121EB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72"/>
          <a:stretch/>
        </p:blipFill>
        <p:spPr>
          <a:xfrm>
            <a:off x="1974293" y="2717242"/>
            <a:ext cx="8696949" cy="353206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827F20A-15E3-4EB3-83C1-DD5FF7D256C3}"/>
              </a:ext>
            </a:extLst>
          </p:cNvPr>
          <p:cNvSpPr/>
          <p:nvPr/>
        </p:nvSpPr>
        <p:spPr>
          <a:xfrm>
            <a:off x="0" y="6334780"/>
            <a:ext cx="455263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Increased risk of viral entry</a:t>
            </a:r>
          </a:p>
        </p:txBody>
      </p:sp>
    </p:spTree>
    <p:extLst>
      <p:ext uri="{BB962C8B-B14F-4D97-AF65-F5344CB8AC3E}">
        <p14:creationId xmlns:p14="http://schemas.microsoft.com/office/powerpoint/2010/main" val="3966492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76981-EA41-48CF-8847-FAB36BA3F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IL1B+ proinflammatory macrophages are enriched in COVID-19 lung and lung cancers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6B646-F4ED-4A2B-B89A-B26514ED3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Excessive inflammation is a hallmark of severe COVID-19</a:t>
            </a:r>
            <a:endParaRPr lang="en-US" altLang="zh-CN" dirty="0"/>
          </a:p>
          <a:p>
            <a:r>
              <a:rPr lang="en-US" altLang="zh-CN" dirty="0"/>
              <a:t>Macrophage cluster 2 has high expression of IL1B and other proinflammatory cytokines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9A6F2D-188E-4375-B8F8-D9AAD88551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6" t="14036" r="5964" b="3998"/>
          <a:stretch/>
        </p:blipFill>
        <p:spPr>
          <a:xfrm>
            <a:off x="1153511" y="3306572"/>
            <a:ext cx="3539739" cy="32109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D80083-51C4-45CD-B09C-3453CF148B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54" y="2785241"/>
            <a:ext cx="2333691" cy="40727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FEAEC2-122E-4F90-B424-08260E8DD2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445" y="3052229"/>
            <a:ext cx="2993224" cy="329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089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620D5-831B-463A-986D-6D2138611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Upregulated proinflammatory genes in COVID-19 lung and lung cancers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22280-450D-4985-A6FF-15D49C32A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25906" cy="4351338"/>
          </a:xfrm>
        </p:spPr>
        <p:txBody>
          <a:bodyPr/>
          <a:lstStyle/>
          <a:p>
            <a:r>
              <a:rPr lang="en-US" dirty="0"/>
              <a:t>Inflammatory genes:</a:t>
            </a:r>
          </a:p>
          <a:p>
            <a:pPr lvl="1"/>
            <a:r>
              <a:rPr lang="en-US" dirty="0"/>
              <a:t>IL1B</a:t>
            </a:r>
          </a:p>
          <a:p>
            <a:pPr lvl="1"/>
            <a:r>
              <a:rPr lang="en-US" dirty="0"/>
              <a:t>CCL3, CCL4, CXCL8</a:t>
            </a:r>
          </a:p>
          <a:p>
            <a:pPr lvl="1"/>
            <a:r>
              <a:rPr lang="en-US" altLang="zh-CN" dirty="0"/>
              <a:t>SPP1</a:t>
            </a:r>
            <a:endParaRPr lang="en-US" dirty="0"/>
          </a:p>
          <a:p>
            <a:r>
              <a:rPr lang="en-US" u="sng" dirty="0"/>
              <a:t>Pre-existing proinflammatory signaling in lung cancers could exacerbate hyperinflammation and tissue damage</a:t>
            </a:r>
          </a:p>
        </p:txBody>
      </p:sp>
      <p:sp>
        <p:nvSpPr>
          <p:cNvPr id="4" name="AutoShape 2" descr="http://localhost:5768/files/notebook/covid_cancer/fig/macsubset_percent_boxplot.png">
            <a:extLst>
              <a:ext uri="{FF2B5EF4-FFF2-40B4-BE49-F238E27FC236}">
                <a16:creationId xmlns:a16="http://schemas.microsoft.com/office/drawing/2014/main" id="{D3D0FBDD-86A4-4202-BFC4-9E94BF0DD6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FB2E36-26D2-4DFF-9814-3B6CD2C267D3}"/>
              </a:ext>
            </a:extLst>
          </p:cNvPr>
          <p:cNvSpPr/>
          <p:nvPr/>
        </p:nvSpPr>
        <p:spPr>
          <a:xfrm>
            <a:off x="0" y="6334780"/>
            <a:ext cx="586410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Increased risk of hyperinflammation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3F30D3-70D5-4750-8AC1-3D2C3A81A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062" y="2087298"/>
            <a:ext cx="3854489" cy="33865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19DBCA-9BCB-49F8-B923-EDBC737517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62"/>
          <a:stretch/>
        </p:blipFill>
        <p:spPr>
          <a:xfrm>
            <a:off x="9754947" y="1838763"/>
            <a:ext cx="2079701" cy="3705742"/>
          </a:xfrm>
          <a:prstGeom prst="rect">
            <a:avLst/>
          </a:prstGeom>
        </p:spPr>
      </p:pic>
      <p:sp>
        <p:nvSpPr>
          <p:cNvPr id="13" name="Right Brace 12">
            <a:extLst>
              <a:ext uri="{FF2B5EF4-FFF2-40B4-BE49-F238E27FC236}">
                <a16:creationId xmlns:a16="http://schemas.microsoft.com/office/drawing/2014/main" id="{239F383E-7A1F-4B9E-9F87-C322E83AB437}"/>
              </a:ext>
            </a:extLst>
          </p:cNvPr>
          <p:cNvSpPr/>
          <p:nvPr/>
        </p:nvSpPr>
        <p:spPr>
          <a:xfrm rot="5400000">
            <a:off x="6752076" y="5478487"/>
            <a:ext cx="253889" cy="343883"/>
          </a:xfrm>
          <a:prstGeom prst="rightBrace">
            <a:avLst>
              <a:gd name="adj1" fmla="val 8333"/>
              <a:gd name="adj2" fmla="val 56113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1AC3CFDF-9528-4907-985E-A084AA2937E0}"/>
              </a:ext>
            </a:extLst>
          </p:cNvPr>
          <p:cNvSpPr/>
          <p:nvPr/>
        </p:nvSpPr>
        <p:spPr>
          <a:xfrm rot="5400000">
            <a:off x="7205189" y="5478486"/>
            <a:ext cx="253889" cy="343883"/>
          </a:xfrm>
          <a:prstGeom prst="rightBrace">
            <a:avLst>
              <a:gd name="adj1" fmla="val 8333"/>
              <a:gd name="adj2" fmla="val 56113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146F7F06-C88F-4F48-B237-99C4BD1A421B}"/>
              </a:ext>
            </a:extLst>
          </p:cNvPr>
          <p:cNvSpPr/>
          <p:nvPr/>
        </p:nvSpPr>
        <p:spPr>
          <a:xfrm rot="5400000">
            <a:off x="7658303" y="5478486"/>
            <a:ext cx="253889" cy="343883"/>
          </a:xfrm>
          <a:prstGeom prst="rightBrace">
            <a:avLst>
              <a:gd name="adj1" fmla="val 8333"/>
              <a:gd name="adj2" fmla="val 56113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4A71AC-799F-4E54-8535-D994AA1C7BE7}"/>
              </a:ext>
            </a:extLst>
          </p:cNvPr>
          <p:cNvSpPr txBox="1"/>
          <p:nvPr/>
        </p:nvSpPr>
        <p:spPr>
          <a:xfrm rot="18983044">
            <a:off x="5821807" y="5979080"/>
            <a:ext cx="1216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COVID-19 BALF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2998A4-6D4B-4843-9E03-E324DD4B364E}"/>
              </a:ext>
            </a:extLst>
          </p:cNvPr>
          <p:cNvSpPr txBox="1"/>
          <p:nvPr/>
        </p:nvSpPr>
        <p:spPr>
          <a:xfrm rot="18983044">
            <a:off x="6349229" y="6180891"/>
            <a:ext cx="1216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SCLC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548A59F-D848-446A-90DA-E3F5AA634176}"/>
              </a:ext>
            </a:extLst>
          </p:cNvPr>
          <p:cNvSpPr txBox="1"/>
          <p:nvPr/>
        </p:nvSpPr>
        <p:spPr>
          <a:xfrm rot="18983044">
            <a:off x="6817274" y="6191168"/>
            <a:ext cx="1216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LUAD</a:t>
            </a:r>
          </a:p>
        </p:txBody>
      </p:sp>
    </p:spTree>
    <p:extLst>
      <p:ext uri="{BB962C8B-B14F-4D97-AF65-F5344CB8AC3E}">
        <p14:creationId xmlns:p14="http://schemas.microsoft.com/office/powerpoint/2010/main" val="2443345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EA4812E-1F59-4C4B-94F7-97C0AF517F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8" t="1182" r="1073" b="4567"/>
          <a:stretch/>
        </p:blipFill>
        <p:spPr>
          <a:xfrm>
            <a:off x="125795" y="2623058"/>
            <a:ext cx="6817327" cy="40159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C4A7B4-E858-43BD-A745-522566FB2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Inhibitory and exhausted T cells are enriched in COVID-19 lung and lung cancers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9A22FC-4163-4DAD-B411-0D3D1E3A790E}"/>
              </a:ext>
            </a:extLst>
          </p:cNvPr>
          <p:cNvSpPr/>
          <p:nvPr/>
        </p:nvSpPr>
        <p:spPr>
          <a:xfrm>
            <a:off x="106745" y="4035933"/>
            <a:ext cx="5162550" cy="1352550"/>
          </a:xfrm>
          <a:prstGeom prst="rect">
            <a:avLst/>
          </a:prstGeom>
          <a:noFill/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BBFF31-94E9-4335-9DAA-E5A1DA6B21B6}"/>
              </a:ext>
            </a:extLst>
          </p:cNvPr>
          <p:cNvSpPr/>
          <p:nvPr/>
        </p:nvSpPr>
        <p:spPr>
          <a:xfrm>
            <a:off x="2840419" y="4026408"/>
            <a:ext cx="2428875" cy="2505075"/>
          </a:xfrm>
          <a:prstGeom prst="rect">
            <a:avLst/>
          </a:prstGeom>
          <a:noFill/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utoShape 2" descr="http://localhost:5768/files/notebook/covid_cancer/fig/tc_markers.png">
            <a:extLst>
              <a:ext uri="{FF2B5EF4-FFF2-40B4-BE49-F238E27FC236}">
                <a16:creationId xmlns:a16="http://schemas.microsoft.com/office/drawing/2014/main" id="{C1FE7EC0-3D97-410C-AB19-20FE01883E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825FBC-7F6E-4AF2-9551-0E25A77B4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5522" y="2666983"/>
            <a:ext cx="1781424" cy="16766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FF6308-5AB3-41BE-815F-40EC0BC10D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9259" y="2638404"/>
            <a:ext cx="1867161" cy="17052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B48310A-B333-4F51-87B9-2C139CABB3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8756" y="4314535"/>
            <a:ext cx="3801005" cy="18290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1F85100-45F2-4BD1-A388-431D5A6214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2519" y="6143590"/>
            <a:ext cx="4220164" cy="495369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3AC642C-8C28-4A2C-929D-5EF3FA3F8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en-US" dirty="0"/>
              <a:t>More exhausted CD8+ T cells in lung cancer and COVID-19</a:t>
            </a:r>
          </a:p>
          <a:p>
            <a:r>
              <a:rPr lang="en-US" altLang="zh-CN" dirty="0"/>
              <a:t>More suppressive </a:t>
            </a:r>
            <a:r>
              <a:rPr lang="en-US" dirty="0"/>
              <a:t>CD4+ T cells in lung cancer and COVID-19 </a:t>
            </a:r>
          </a:p>
        </p:txBody>
      </p:sp>
    </p:spTree>
    <p:extLst>
      <p:ext uri="{BB962C8B-B14F-4D97-AF65-F5344CB8AC3E}">
        <p14:creationId xmlns:p14="http://schemas.microsoft.com/office/powerpoint/2010/main" val="4150391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BCED6-40C9-4139-A964-EDDAEA30D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Effector T cells display a more exhausted phenotype in COVID-19 lung and lung cancers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5C04C-D251-4CC0-8E44-8F82FE730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Increased expression of co-inhibitory receptors on CD8+T cell subpopulations, decreased effector function</a:t>
            </a:r>
          </a:p>
        </p:txBody>
      </p:sp>
      <p:sp>
        <p:nvSpPr>
          <p:cNvPr id="4" name="AutoShape 2" descr="http://localhost:5768/files/notebook/covid_cancer/fig/CD8T_exhuastion_heatmatp.png">
            <a:extLst>
              <a:ext uri="{FF2B5EF4-FFF2-40B4-BE49-F238E27FC236}">
                <a16:creationId xmlns:a16="http://schemas.microsoft.com/office/drawing/2014/main" id="{FCE5F98C-FC58-471A-9C33-0469FBF3A4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ABACCA-A773-4B89-A396-8C501AFE5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843213"/>
            <a:ext cx="6667500" cy="3333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38BF5F-216B-4900-A292-82794A51B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7675" y="3314700"/>
            <a:ext cx="3685714" cy="25904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F1F9FD-B51A-4EC8-9073-F99EEC84A97D}"/>
              </a:ext>
            </a:extLst>
          </p:cNvPr>
          <p:cNvSpPr txBox="1"/>
          <p:nvPr/>
        </p:nvSpPr>
        <p:spPr>
          <a:xfrm>
            <a:off x="8705849" y="6176963"/>
            <a:ext cx="319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Ai M, Curran MA. 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Cancer Immunol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Immunother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2015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DFADD8-451A-4058-99E0-8349604E1DBD}"/>
              </a:ext>
            </a:extLst>
          </p:cNvPr>
          <p:cNvSpPr/>
          <p:nvPr/>
        </p:nvSpPr>
        <p:spPr>
          <a:xfrm>
            <a:off x="209994" y="6311900"/>
            <a:ext cx="469057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Sup</a:t>
            </a:r>
            <a:r>
              <a:rPr lang="en-US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pressive T cell response</a:t>
            </a:r>
          </a:p>
        </p:txBody>
      </p:sp>
    </p:spTree>
    <p:extLst>
      <p:ext uri="{BB962C8B-B14F-4D97-AF65-F5344CB8AC3E}">
        <p14:creationId xmlns:p14="http://schemas.microsoft.com/office/powerpoint/2010/main" val="4031373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92052-89D2-4104-A197-0AF9EE605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738241" cy="1325563"/>
          </a:xfrm>
        </p:spPr>
        <p:txBody>
          <a:bodyPr>
            <a:normAutofit/>
          </a:bodyPr>
          <a:lstStyle/>
          <a:p>
            <a:r>
              <a:rPr lang="en-US" sz="3600" dirty="0"/>
              <a:t>Increased pathological fibroblasts in COVID-19 lung and lung cancers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AC119-F386-457C-993E-5B4A9E3A1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56890" cy="4351338"/>
          </a:xfrm>
        </p:spPr>
        <p:txBody>
          <a:bodyPr/>
          <a:lstStyle/>
          <a:p>
            <a:r>
              <a:rPr lang="en-US" sz="2400" dirty="0"/>
              <a:t>CTHRC1 is a marker gene of pathological fibroblasts (cluster 0), present in fibrotic lungs.</a:t>
            </a:r>
          </a:p>
          <a:p>
            <a:r>
              <a:rPr lang="en-US" sz="2400" dirty="0"/>
              <a:t>Two important TFs identified using </a:t>
            </a:r>
            <a:r>
              <a:rPr lang="en-US" sz="2400" dirty="0" err="1"/>
              <a:t>pySCENIC</a:t>
            </a:r>
            <a:r>
              <a:rPr lang="en-US" sz="2400" dirty="0"/>
              <a:t>: TWIST1, CREB3L1</a:t>
            </a:r>
          </a:p>
          <a:p>
            <a:pPr lvl="1"/>
            <a:r>
              <a:rPr lang="en-US" dirty="0"/>
              <a:t>TWIST1: regulator of the pro-fibrotic effects of TGFB in fibroblasts</a:t>
            </a:r>
          </a:p>
          <a:p>
            <a:pPr lvl="1"/>
            <a:r>
              <a:rPr lang="en-US" dirty="0"/>
              <a:t>CREB3L1: induced by TGFB, essential for collagen production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DC4174-1F3F-4115-8C0C-4627C449DED0}"/>
              </a:ext>
            </a:extLst>
          </p:cNvPr>
          <p:cNvSpPr txBox="1"/>
          <p:nvPr/>
        </p:nvSpPr>
        <p:spPr>
          <a:xfrm>
            <a:off x="523875" y="5737741"/>
            <a:ext cx="45688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Tsukui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et al.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Nat Comm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2020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Palumbo-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Zerr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et al.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Ann Rheum Dis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2017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Chen et al.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PLoS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One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2014</a:t>
            </a:r>
          </a:p>
        </p:txBody>
      </p:sp>
      <p:sp>
        <p:nvSpPr>
          <p:cNvPr id="6" name="AutoShape 2" descr="C:\Users\wliu12\AppData\Local\Microsoft\Windows\INetCache\Content.MSO\ppt3CCD.tmp">
            <a:extLst>
              <a:ext uri="{FF2B5EF4-FFF2-40B4-BE49-F238E27FC236}">
                <a16:creationId xmlns:a16="http://schemas.microsoft.com/office/drawing/2014/main" id="{64AE7304-5DE3-464A-8B90-0DC26520E3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8D968C6-D8ED-41E2-8ECA-1875D4F98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8591" y="513359"/>
            <a:ext cx="3200847" cy="33723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784EF5-6693-4F5B-AAAE-CFE4B2588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910" y="4001294"/>
            <a:ext cx="2470211" cy="285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667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11897</TotalTime>
  <Words>479</Words>
  <Application>Microsoft Office PowerPoint</Application>
  <PresentationFormat>Widescreen</PresentationFormat>
  <Paragraphs>64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Single-Cell Transcriptomics Reveals Pre-existing COVID-19 Vulnerability Factors in Lung Cancer Patients</vt:lpstr>
      <vt:lpstr>Background: COVID-19 and cancer</vt:lpstr>
      <vt:lpstr>Aim and Method</vt:lpstr>
      <vt:lpstr>Upregulated TMPRSS2 expression in lung adenocarcinoma epithelial cells</vt:lpstr>
      <vt:lpstr>IL1B+ proinflammatory macrophages are enriched in COVID-19 lung and lung cancers</vt:lpstr>
      <vt:lpstr>Upregulated proinflammatory genes in COVID-19 lung and lung cancers</vt:lpstr>
      <vt:lpstr>Inhibitory and exhausted T cells are enriched in COVID-19 lung and lung cancers</vt:lpstr>
      <vt:lpstr>Effector T cells display a more exhausted phenotype in COVID-19 lung and lung cancers</vt:lpstr>
      <vt:lpstr>Increased pathological fibroblasts in COVID-19 lung and lung cancers</vt:lpstr>
      <vt:lpstr>Upregulated collagen production in other cells</vt:lpstr>
      <vt:lpstr>Summary</vt:lpstr>
      <vt:lpstr>Acknowledgement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scRNA-seq reveals pre-existing lung cancer conditions linked to increased COVID-19 risk</dc:title>
  <dc:creator>Liu, Wendao</dc:creator>
  <cp:lastModifiedBy>Liu, Wendao</cp:lastModifiedBy>
  <cp:revision>76</cp:revision>
  <dcterms:created xsi:type="dcterms:W3CDTF">2023-04-21T19:55:21Z</dcterms:created>
  <dcterms:modified xsi:type="dcterms:W3CDTF">2024-05-03T21:05:39Z</dcterms:modified>
</cp:coreProperties>
</file>