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59" r:id="rId3"/>
    <p:sldId id="260" r:id="rId4"/>
    <p:sldId id="263" r:id="rId5"/>
    <p:sldId id="257" r:id="rId6"/>
    <p:sldId id="258" r:id="rId7"/>
    <p:sldId id="261" r:id="rId8"/>
    <p:sldId id="272" r:id="rId9"/>
    <p:sldId id="264" r:id="rId10"/>
    <p:sldId id="262" r:id="rId11"/>
    <p:sldId id="265" r:id="rId12"/>
    <p:sldId id="266" r:id="rId13"/>
    <p:sldId id="276" r:id="rId14"/>
    <p:sldId id="268" r:id="rId15"/>
    <p:sldId id="274" r:id="rId16"/>
    <p:sldId id="269" r:id="rId17"/>
    <p:sldId id="270" r:id="rId18"/>
    <p:sldId id="267" r:id="rId19"/>
    <p:sldId id="271" r:id="rId20"/>
    <p:sldId id="273" r:id="rId21"/>
    <p:sldId id="275" r:id="rId22"/>
    <p:sldId id="279" r:id="rId23"/>
    <p:sldId id="27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14D384-C324-4C9F-9542-D6981F042F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5FFDE-4015-45E3-9D87-09696D9B7F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850A2-AA15-4F32-9677-1B55EF69814A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9419C-1BF5-4FB2-A0B4-720C0E0EE8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DAEE7-869E-4B1B-98A7-11F71316ED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4A546-7642-49DA-A875-67FB6429DD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66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644F3-683B-44FA-89B3-882A16250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6DD92-7A26-4F0F-883D-2153CCC0F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6B5AA-0198-4CAF-AFEC-1E541500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ECC40-D2E6-4C21-9A9A-20F4A545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F62C0-F9CB-45D7-B8D7-4878F941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3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C12C-A9A1-4A6A-8198-4994770A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1A4AC-5E14-4E04-BC3B-3B623D6C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E56F6-DF8A-47C2-94D3-8A651CB1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0EEFD-003A-4E3A-9AA1-0FAD7228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664B0-A826-474C-953D-F25E8DC3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4F2B6-8721-432E-81DC-31E090D1F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A4459-A8AD-485B-9532-5C40FD478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68021-1F67-4F9A-89E8-6B47F9D7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FB666-BBFB-4AE0-872A-36C3AAFF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1FE46-5534-4095-85DD-D5A8FBBA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1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3FF1-F76E-43FD-BE8D-33655DEB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3EBE1-F3BC-41A2-9472-E93035306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DF340-06B5-4553-9BF2-087FA981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6CE1E-46BB-4B12-A585-230E43ED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6FC5-5E31-4873-B587-581EB1EC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3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D78C-B402-49C2-9859-11AE5465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6FA00-1813-4FB8-9A9E-763B0A04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CDB2-1967-4A18-975E-E016D502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4DFFB-CCE6-4566-B430-7DAA2935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7C7F5-0511-46F7-BF64-CF09D4BD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2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81BD-F38F-4FC6-9479-1EB498AF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3723B-5A96-4338-8F49-A9AAF7E15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0D261-6912-49CB-87B0-4B62A7A1C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1CE8B-F294-4B49-8255-D017C827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CF274-EAC2-4219-AE3E-CC042B0C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6017D-5C63-4296-91AB-FCB6A0E2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6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37E7-3364-48D8-B25C-4AA3EACB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953EF-05CD-4BC1-913C-19569BE69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FD548-D802-42CB-92DB-81008D0C6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0BFD2-3CF1-47FC-AFAF-7723B38F1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C3CA7-8702-44AD-868B-145453CA6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D7D694-9188-4A69-BB09-76838081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12211-89CE-43A5-8248-10A8FCF5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F801B-FD05-46CD-89F8-7C383FE4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4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811F-7C0E-4F0E-BFDA-AD6CE019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CA290-9C57-4DC3-9379-1BBD3CE6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4A61B-BEEB-48DB-B827-BBAB8699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8AB-1E9D-40F2-8314-074F182E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0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556C1-3865-4A5F-89F7-6B06B940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DEE00-4E98-4ABE-AD40-A1CD9BD6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E04DE-104F-4409-AA44-E59940A2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BF2A-3BCD-4DCB-ADC7-09838D78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DE17D-BD30-42D0-A1AA-EDB3CFAFB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0365D-5CBB-4D9A-AAC3-2BE4857CB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3D286-256C-45C0-B153-1392638C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2958F-D2B5-4CB2-9948-6C68F5DB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F84A9-FE46-4FD4-9C01-1655F61D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7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C938-FB60-4794-AE41-1C6D36B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061CB-B49B-4366-9358-2B7BAEB27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99130-9B5D-471B-B1D0-17B424343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83A1A-4E70-422B-80A7-2188A55F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1E342-AB59-48C9-9E2C-571336F0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AC40E-B9D0-47F4-B1AF-88191A35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3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C9464-A6C4-4712-BE0A-7F2E5F2A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BDB84-1A52-48E3-AD66-E8B19B372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9033A-7A74-4082-8289-23D96592C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38C0B-9A70-4E7D-8A7C-13BD94E74157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D830A-9621-41B8-8B77-8A090E60E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4D0FA-2CAD-4CDB-A5E7-810CDE5CF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0BFC-F9B2-4D7E-B28B-F8A4669B3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sml320/Scupa/" TargetMode="External"/><Relationship Id="rId2" Type="http://schemas.openxmlformats.org/officeDocument/2006/relationships/hyperlink" Target="https://www.biorxiv.org/content/10.1101/2024.08.15.60809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0FB2-C5DF-4D36-99C5-0224C88DC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6242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Scupa: Single-cell unified polarization assessment of immune cells using the single-cell foundation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D1A6A-F842-4B38-8323-B75B75415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6084"/>
            <a:ext cx="9144000" cy="158560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Wendao Liu, Zhongming Zhao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QS seminar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8/26/2024</a:t>
            </a:r>
          </a:p>
        </p:txBody>
      </p:sp>
      <p:pic>
        <p:nvPicPr>
          <p:cNvPr id="4" name="Picture 2" descr="SBMI Horizontal Logo">
            <a:extLst>
              <a:ext uri="{FF2B5EF4-FFF2-40B4-BE49-F238E27FC236}">
                <a16:creationId xmlns:a16="http://schemas.microsoft.com/office/drawing/2014/main" id="{173FD211-86ED-434F-BBB1-105DB6072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73910"/>
            <a:ext cx="6200775" cy="74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BDF5B-6486-4AD1-B7F4-7F5F455A1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16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1"/>
    </mc:Choice>
    <mc:Fallback xmlns="">
      <p:transition spd="slow" advTm="164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7E47-1DB8-4C02-80E4-91609872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Scupa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8A193-7A05-4658-AF63-8B76A6793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6651" cy="4351338"/>
          </a:xfrm>
        </p:spPr>
        <p:txBody>
          <a:bodyPr/>
          <a:lstStyle/>
          <a:p>
            <a:r>
              <a:rPr lang="en-US" dirty="0"/>
              <a:t>ROC curve and AUC for evaluating classifier performance</a:t>
            </a:r>
          </a:p>
          <a:p>
            <a:r>
              <a:rPr lang="en-US" dirty="0"/>
              <a:t>70/30 random split, 20 repeats </a:t>
            </a:r>
          </a:p>
          <a:p>
            <a:r>
              <a:rPr lang="en-US" dirty="0"/>
              <a:t>Median AUC&gt;0.95: 56/66 polarization states</a:t>
            </a:r>
          </a:p>
          <a:p>
            <a:r>
              <a:rPr lang="en-US" dirty="0"/>
              <a:t>Median AUC&gt;0.9: 64/66 polarization states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C82B3-65C9-4DB6-910D-4A96EF5D9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74495"/>
          <a:stretch/>
        </p:blipFill>
        <p:spPr>
          <a:xfrm>
            <a:off x="0" y="4599797"/>
            <a:ext cx="12120664" cy="1578451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568CEE2-F7D6-47DC-A78F-54F430C3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17" y="540427"/>
            <a:ext cx="3803515" cy="38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D9BB48-C65F-4D26-A0BC-EDBFA98098C2}"/>
              </a:ext>
            </a:extLst>
          </p:cNvPr>
          <p:cNvSpPr txBox="1"/>
          <p:nvPr/>
        </p:nvSpPr>
        <p:spPr>
          <a:xfrm>
            <a:off x="10917675" y="540427"/>
            <a:ext cx="127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9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91"/>
    </mc:Choice>
    <mc:Fallback xmlns="">
      <p:transition spd="slow" advTm="76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4B31-C282-4043-A375-519AE5D7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Validation of Scupa using independent </a:t>
            </a:r>
            <a:r>
              <a:rPr lang="en-US" sz="3600" i="1" dirty="0"/>
              <a:t>in vitro </a:t>
            </a:r>
            <a:r>
              <a:rPr lang="en-US" sz="3600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43DB7-5E5A-4135-83E4-087D5716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125493" cy="4351338"/>
          </a:xfrm>
        </p:spPr>
        <p:txBody>
          <a:bodyPr/>
          <a:lstStyle/>
          <a:p>
            <a:r>
              <a:rPr lang="en-US" dirty="0"/>
              <a:t>Human PBMCs treated with IFN-</a:t>
            </a:r>
            <a:r>
              <a:rPr lang="en-US" altLang="zh-CN" dirty="0"/>
              <a:t>β</a:t>
            </a:r>
            <a:r>
              <a:rPr lang="en-US" dirty="0"/>
              <a:t> or 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6B346-7B6F-4EFF-8F61-4184354CC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6"/>
          <a:stretch/>
        </p:blipFill>
        <p:spPr>
          <a:xfrm>
            <a:off x="3051243" y="1779340"/>
            <a:ext cx="8913779" cy="4397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2A539-55BC-4B95-A765-341D54D074B0}"/>
              </a:ext>
            </a:extLst>
          </p:cNvPr>
          <p:cNvSpPr txBox="1"/>
          <p:nvPr/>
        </p:nvSpPr>
        <p:spPr>
          <a:xfrm>
            <a:off x="7966954" y="6488668"/>
            <a:ext cx="355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Kang et al. Nat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Biotechnol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5B412-5821-40B8-BEC6-54BC57D60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80" y="3548423"/>
            <a:ext cx="2457793" cy="2095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A81A63-93F8-4090-9C89-70D325A1D2A4}"/>
              </a:ext>
            </a:extLst>
          </p:cNvPr>
          <p:cNvSpPr/>
          <p:nvPr/>
        </p:nvSpPr>
        <p:spPr>
          <a:xfrm>
            <a:off x="3051243" y="2928026"/>
            <a:ext cx="8913779" cy="112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64821-FBFC-4041-8B9C-5E43A0A921D8}"/>
              </a:ext>
            </a:extLst>
          </p:cNvPr>
          <p:cNvSpPr/>
          <p:nvPr/>
        </p:nvSpPr>
        <p:spPr>
          <a:xfrm>
            <a:off x="3051242" y="4032115"/>
            <a:ext cx="8913779" cy="112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ED5EB1-4301-46EC-9356-04AFB06477B1}"/>
              </a:ext>
            </a:extLst>
          </p:cNvPr>
          <p:cNvSpPr/>
          <p:nvPr/>
        </p:nvSpPr>
        <p:spPr>
          <a:xfrm>
            <a:off x="3051242" y="5150846"/>
            <a:ext cx="8913779" cy="112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0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23"/>
    </mc:Choice>
    <mc:Fallback xmlns="">
      <p:transition spd="slow" advTm="9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AC28-391F-474E-9C08-57031AF0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Validation of Scupa using independent </a:t>
            </a:r>
            <a:r>
              <a:rPr lang="en-US" sz="3600" i="1" dirty="0"/>
              <a:t>in vivo</a:t>
            </a:r>
            <a:r>
              <a:rPr lang="en-US" sz="3600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3C0DB-C467-44B3-A0DA-31155EF24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0106" cy="4351338"/>
          </a:xfrm>
        </p:spPr>
        <p:txBody>
          <a:bodyPr/>
          <a:lstStyle/>
          <a:p>
            <a:r>
              <a:rPr lang="en-US" dirty="0"/>
              <a:t>LCMV infected mice treated with IL-2 or anti-PD-L1</a:t>
            </a:r>
          </a:p>
          <a:p>
            <a:r>
              <a:rPr lang="en-US" dirty="0"/>
              <a:t>Spleen CD8+ T cells for </a:t>
            </a:r>
            <a:r>
              <a:rPr lang="en-US" dirty="0" err="1"/>
              <a:t>scRNA</a:t>
            </a:r>
            <a:r>
              <a:rPr lang="en-US" dirty="0"/>
              <a:t>-seq</a:t>
            </a:r>
          </a:p>
          <a:p>
            <a:r>
              <a:rPr lang="en-US" dirty="0"/>
              <a:t>IL-2 drives T8-b and T8-e polarization</a:t>
            </a:r>
          </a:p>
          <a:p>
            <a:r>
              <a:rPr lang="en-US" dirty="0"/>
              <a:t>More cells polarized to T8-e than T8-b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CA638-9407-4C8C-9DA8-82D274EDAFBF}"/>
              </a:ext>
            </a:extLst>
          </p:cNvPr>
          <p:cNvSpPr txBox="1"/>
          <p:nvPr/>
        </p:nvSpPr>
        <p:spPr>
          <a:xfrm>
            <a:off x="8135566" y="6488668"/>
            <a:ext cx="338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Hashimoto et al. Nature.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C579BC-1FE9-45BD-9F12-590BA0FD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267" y="4091757"/>
            <a:ext cx="4972744" cy="2010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290429-113A-4BB7-9DF7-824B5203C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71" y="1761215"/>
            <a:ext cx="5286564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9"/>
    </mc:Choice>
    <mc:Fallback xmlns="">
      <p:transition spd="slow" advTm="5803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EAD7-B6CE-4E1F-B777-DA9BB73F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Validation of Scupa using independent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vivo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81657-4BE4-4E93-BEE4-3C8D72D7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0421" cy="4351338"/>
          </a:xfrm>
        </p:spPr>
        <p:txBody>
          <a:bodyPr/>
          <a:lstStyle/>
          <a:p>
            <a:r>
              <a:rPr lang="en-US" i="1" dirty="0"/>
              <a:t>In vivo </a:t>
            </a:r>
            <a:r>
              <a:rPr lang="en-US" dirty="0"/>
              <a:t>cytokine treatment only drives polarization of a subset of cells</a:t>
            </a:r>
          </a:p>
          <a:p>
            <a:r>
              <a:rPr lang="en-US" dirty="0"/>
              <a:t>Cluster 2 was enriched with T8-e polarized cells</a:t>
            </a:r>
          </a:p>
          <a:p>
            <a:r>
              <a:rPr lang="en-US" dirty="0"/>
              <a:t>T8-e polarized cells significantly increased after IL-2 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700C7-E42E-480B-9B68-4443316DF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468" y="1889108"/>
            <a:ext cx="4944165" cy="2067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157446-92F7-4264-9989-E27842B5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59" y="4154741"/>
            <a:ext cx="2581635" cy="2229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69718-D9AE-4693-BC89-38A85814B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894" y="4154741"/>
            <a:ext cx="2645270" cy="22291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C1495E-65EA-48AC-B712-D4EB418086DA}"/>
              </a:ext>
            </a:extLst>
          </p:cNvPr>
          <p:cNvSpPr/>
          <p:nvPr/>
        </p:nvSpPr>
        <p:spPr>
          <a:xfrm>
            <a:off x="10535055" y="2928026"/>
            <a:ext cx="818745" cy="8073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66D10-F973-416D-99ED-66A686253AD7}"/>
              </a:ext>
            </a:extLst>
          </p:cNvPr>
          <p:cNvSpPr txBox="1"/>
          <p:nvPr/>
        </p:nvSpPr>
        <p:spPr>
          <a:xfrm>
            <a:off x="10535055" y="2850025"/>
            <a:ext cx="1225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Cluster 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7"/>
    </mc:Choice>
    <mc:Fallback xmlns="">
      <p:transition spd="slow" advTm="8120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B45F-3F45-413F-A120-D597D9A6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pan-cancer macrophage polarization using Scupa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ABE-EF18-412B-A35F-E84A8643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31877" cy="4351338"/>
          </a:xfrm>
        </p:spPr>
        <p:txBody>
          <a:bodyPr/>
          <a:lstStyle/>
          <a:p>
            <a:r>
              <a:rPr lang="en-US" dirty="0"/>
              <a:t>Unpolarized: C1QC+, LYVE1+ macrophages</a:t>
            </a:r>
          </a:p>
          <a:p>
            <a:r>
              <a:rPr lang="en-US" dirty="0"/>
              <a:t>Mac-a: ISG15+ macrophages</a:t>
            </a:r>
          </a:p>
          <a:p>
            <a:r>
              <a:rPr lang="en-US" dirty="0"/>
              <a:t>Proinflammatory M1-like Mac-b/c/d: NLRP3+, INHBA+ macrophages</a:t>
            </a:r>
          </a:p>
          <a:p>
            <a:r>
              <a:rPr lang="en-US" dirty="0"/>
              <a:t>M2-like Mac-e: SPP1+ macrophages (THCA)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D4674-5272-4C10-B040-F04EEA257D8D}"/>
              </a:ext>
            </a:extLst>
          </p:cNvPr>
          <p:cNvSpPr txBox="1"/>
          <p:nvPr/>
        </p:nvSpPr>
        <p:spPr>
          <a:xfrm>
            <a:off x="9028887" y="6308209"/>
            <a:ext cx="299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Cheng et al. Cell.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E82B0-8DE3-40A6-9AEB-3B20ABE5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75" y="3947405"/>
            <a:ext cx="7706801" cy="2896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D14DD-DA0C-4748-B808-EA12B98A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00" y="4495368"/>
            <a:ext cx="628738" cy="1343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AEB4F2-0971-4DC7-A359-3B8B5400F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239" y="4621234"/>
            <a:ext cx="2775729" cy="1169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3E42FD-65B5-43D7-B735-42D4C75FBB49}"/>
              </a:ext>
            </a:extLst>
          </p:cNvPr>
          <p:cNvSpPr txBox="1"/>
          <p:nvPr/>
        </p:nvSpPr>
        <p:spPr>
          <a:xfrm>
            <a:off x="9098975" y="4170695"/>
            <a:ext cx="232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cytokines</a:t>
            </a:r>
          </a:p>
        </p:txBody>
      </p:sp>
    </p:spTree>
    <p:extLst>
      <p:ext uri="{BB962C8B-B14F-4D97-AF65-F5344CB8AC3E}">
        <p14:creationId xmlns:p14="http://schemas.microsoft.com/office/powerpoint/2010/main" val="11494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91"/>
    </mc:Choice>
    <mc:Fallback xmlns="">
      <p:transition spd="slow" advTm="14099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AC07-184F-4F2E-9BA3-786F7B8F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Macrophage</a:t>
            </a:r>
            <a:r>
              <a:rPr lang="en-US" dirty="0"/>
              <a:t> inflammatory status across cancers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D157-2D11-460F-987C-923759E18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3340" cy="4351338"/>
          </a:xfrm>
        </p:spPr>
        <p:txBody>
          <a:bodyPr/>
          <a:lstStyle/>
          <a:p>
            <a:r>
              <a:rPr lang="en-US" dirty="0"/>
              <a:t>Mac-b/c/d scores are highly correlated, and these states are all driven by proinflammatory cytokines</a:t>
            </a:r>
          </a:p>
          <a:p>
            <a:r>
              <a:rPr lang="en-US" dirty="0"/>
              <a:t>Proinflammatory state score =        MAX(Mac-b/c/d polarization score)</a:t>
            </a:r>
          </a:p>
          <a:p>
            <a:r>
              <a:rPr lang="en-US" dirty="0"/>
              <a:t>Overall proinflammatory status:</a:t>
            </a:r>
          </a:p>
          <a:p>
            <a:pPr lvl="1"/>
            <a:r>
              <a:rPr lang="en-US" dirty="0"/>
              <a:t>LYM &gt; </a:t>
            </a:r>
            <a:r>
              <a:rPr lang="en-US" altLang="zh-CN" dirty="0"/>
              <a:t>ESCA</a:t>
            </a:r>
            <a:r>
              <a:rPr lang="en-US" dirty="0"/>
              <a:t> </a:t>
            </a:r>
            <a:r>
              <a:rPr lang="zh-CN" altLang="en-US" dirty="0"/>
              <a:t>≈ </a:t>
            </a:r>
            <a:r>
              <a:rPr lang="en-US" dirty="0"/>
              <a:t>THCA</a:t>
            </a:r>
            <a:r>
              <a:rPr lang="en-US" altLang="zh-CN" dirty="0"/>
              <a:t> &gt; UCEC </a:t>
            </a:r>
            <a:r>
              <a:rPr lang="zh-CN" altLang="en-US" dirty="0"/>
              <a:t>≈ </a:t>
            </a:r>
            <a:r>
              <a:rPr lang="en-US" dirty="0"/>
              <a:t>MYE &gt; KIDNEY &gt; PAAD</a:t>
            </a:r>
            <a:r>
              <a:rPr lang="en-US" altLang="zh-CN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1A957-9609-4E3D-BA71-A922F396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174" y="3240267"/>
            <a:ext cx="4134427" cy="3467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2955F-1DD3-4014-8B03-86D1FDB2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554" y="1690688"/>
            <a:ext cx="1362265" cy="12479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F7903B5-6DCF-4E32-C6FC-D7968647B804}"/>
              </a:ext>
            </a:extLst>
          </p:cNvPr>
          <p:cNvSpPr/>
          <p:nvPr/>
        </p:nvSpPr>
        <p:spPr>
          <a:xfrm>
            <a:off x="8701314" y="1603829"/>
            <a:ext cx="554505" cy="63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8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87"/>
    </mc:Choice>
    <mc:Fallback xmlns="">
      <p:transition spd="slow" advTm="1012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6DD7-8F07-4966-8604-59F2A1DA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pan-cancer monocyte and DC polarization using Scupa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03653-F2B4-4E2F-ACA4-FC8985122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11247" cy="4351338"/>
          </a:xfrm>
        </p:spPr>
        <p:txBody>
          <a:bodyPr/>
          <a:lstStyle/>
          <a:p>
            <a:r>
              <a:rPr lang="en-US" dirty="0"/>
              <a:t>Myeloid cells are </a:t>
            </a:r>
          </a:p>
          <a:p>
            <a:pPr lvl="1"/>
            <a:r>
              <a:rPr lang="en-US" dirty="0"/>
              <a:t>More polarized in LYM, UCEC, THCA, ESCA</a:t>
            </a:r>
          </a:p>
          <a:p>
            <a:pPr lvl="1"/>
            <a:r>
              <a:rPr lang="en-US" dirty="0"/>
              <a:t>Less polarized in MYE, KIDNEY, PAAD</a:t>
            </a:r>
          </a:p>
          <a:p>
            <a:r>
              <a:rPr lang="en-US" dirty="0"/>
              <a:t>Distinct cytokine environments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591BB-A88D-4505-8F2C-96BECC519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91" y="4350058"/>
            <a:ext cx="5163271" cy="2391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53DC3-BAB3-4904-98C4-F89D0FBEC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822" y="1362500"/>
            <a:ext cx="2848373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40"/>
    </mc:Choice>
    <mc:Fallback xmlns="">
      <p:transition spd="slow" advTm="5604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9EEA-F505-474F-B96C-DCFC037A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F4AB-F011-4668-8FDE-929CECC3F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developed Scupa, </a:t>
            </a:r>
            <a:r>
              <a:rPr lang="en-US" altLang="zh-CN" dirty="0"/>
              <a:t>the </a:t>
            </a:r>
            <a:r>
              <a:rPr lang="en-US" altLang="zh-CN"/>
              <a:t>first computational</a:t>
            </a:r>
            <a:r>
              <a:rPr lang="en-US"/>
              <a:t> </a:t>
            </a:r>
            <a:r>
              <a:rPr lang="en-US" dirty="0"/>
              <a:t>method for comprehensive immune cell polarization assessment (66 polarization states in 14 immune cell types) using scRNA-seq data</a:t>
            </a:r>
          </a:p>
          <a:p>
            <a:r>
              <a:rPr lang="en-US" dirty="0"/>
              <a:t>Scupa leverages the immunological knowledge from Immune Dictionary and the single-cell foundation model UCE</a:t>
            </a:r>
          </a:p>
          <a:p>
            <a:r>
              <a:rPr lang="en-US" dirty="0"/>
              <a:t>Scupa complements conventional scRNA-seq data analysis by providing new insights into immune cell polarization and cytokine effects</a:t>
            </a:r>
          </a:p>
          <a:p>
            <a:r>
              <a:rPr lang="en-US" dirty="0"/>
              <a:t>Applications in independent datasets have demonstrated:</a:t>
            </a:r>
          </a:p>
          <a:p>
            <a:pPr lvl="1"/>
            <a:r>
              <a:rPr lang="en-US" dirty="0"/>
              <a:t>Identifying polarized immune cells</a:t>
            </a:r>
          </a:p>
          <a:p>
            <a:pPr lvl="1"/>
            <a:r>
              <a:rPr lang="en-US" dirty="0"/>
              <a:t>Revealing distinct polarization profiles in cancers</a:t>
            </a:r>
          </a:p>
        </p:txBody>
      </p:sp>
    </p:spTree>
    <p:extLst>
      <p:ext uri="{BB962C8B-B14F-4D97-AF65-F5344CB8AC3E}">
        <p14:creationId xmlns:p14="http://schemas.microsoft.com/office/powerpoint/2010/main" val="31582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2"/>
    </mc:Choice>
    <mc:Fallback xmlns="">
      <p:transition spd="slow" advTm="4894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9632-8D37-414D-A245-B61EB22C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and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5E200-4B28-41EC-8BB7-94B71B298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Scupa is available as a R package on Github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3B656-CA30-4C49-87F6-AC1F9F1611A1}"/>
              </a:ext>
            </a:extLst>
          </p:cNvPr>
          <p:cNvSpPr txBox="1"/>
          <p:nvPr/>
        </p:nvSpPr>
        <p:spPr>
          <a:xfrm>
            <a:off x="1206230" y="5530632"/>
            <a:ext cx="418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Paper: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https://www.biorxiv.org/content/10.1101/2024.08.15.608093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860C8-3C06-431B-B358-37DD94FF0D35}"/>
              </a:ext>
            </a:extLst>
          </p:cNvPr>
          <p:cNvSpPr txBox="1"/>
          <p:nvPr/>
        </p:nvSpPr>
        <p:spPr>
          <a:xfrm>
            <a:off x="6942306" y="5519553"/>
            <a:ext cx="4186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Code: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https://github.com/bsml320/Scupa/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355CCB-176F-448C-818A-09851E19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83" y="2309595"/>
            <a:ext cx="2362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22D0C-9F6A-44BA-A1A4-450DFEFEC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77" y="2430563"/>
            <a:ext cx="2954053" cy="29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"/>
    </mc:Choice>
    <mc:Fallback xmlns="">
      <p:transition spd="slow" advTm="288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8D7F40-6E71-4C58-ABCE-24CF31EB9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457" y="1690688"/>
            <a:ext cx="4110888" cy="2072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4A5AD-4FB0-4BA0-892B-658C493F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4559B-49DA-49C1-9439-2561D4B3C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536"/>
            <a:ext cx="10515600" cy="4124427"/>
          </a:xfrm>
        </p:spPr>
        <p:txBody>
          <a:bodyPr/>
          <a:lstStyle/>
          <a:p>
            <a:r>
              <a:rPr lang="en-US" dirty="0"/>
              <a:t>Dr. Zhao and members in Zhao lab</a:t>
            </a:r>
          </a:p>
          <a:p>
            <a:r>
              <a:rPr lang="en-US" dirty="0"/>
              <a:t>Pioneer studies:</a:t>
            </a:r>
          </a:p>
          <a:p>
            <a:pPr lvl="1"/>
            <a:r>
              <a:rPr lang="en-US" dirty="0"/>
              <a:t>Immune Dictionary</a:t>
            </a:r>
          </a:p>
          <a:p>
            <a:pPr lvl="1"/>
            <a:r>
              <a:rPr lang="en-US" dirty="0"/>
              <a:t>Universal Cell Embeddings</a:t>
            </a:r>
          </a:p>
          <a:p>
            <a:endParaRPr lang="en-US" dirty="0"/>
          </a:p>
          <a:p>
            <a:r>
              <a:rPr lang="en-US" dirty="0"/>
              <a:t>CPRIT BIG-TCR Predoctoral Fellowship</a:t>
            </a: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John and Rebekah Harper Fellowship in Biomedical Sciences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6343C-EC7E-4E6C-9494-B7E919A46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50" y="5273675"/>
            <a:ext cx="6543675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99E2A-CE65-411B-8647-F089F95C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670" y="560236"/>
            <a:ext cx="40376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7"/>
    </mc:Choice>
    <mc:Fallback xmlns="">
      <p:transition spd="slow" advTm="290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D31A-6F82-47EA-910D-2D6CA97A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cell polarization and cytokines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4A64B-967E-45B1-8527-1BFE58437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08105" cy="4351338"/>
          </a:xfrm>
        </p:spPr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</a:rPr>
              <a:t>Immune cells adopt significant changes in the transcriptional profiles and functional states in response to certain factors</a:t>
            </a:r>
          </a:p>
          <a:p>
            <a:r>
              <a:rPr lang="en-US" dirty="0">
                <a:solidFill>
                  <a:srgbClr val="0D0D0D"/>
                </a:solidFill>
              </a:rPr>
              <a:t>Cytokines are potent intracellular signaling molecules and may drive immune cell polarization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</a:rPr>
              <a:t>Famous </a:t>
            </a:r>
            <a:r>
              <a:rPr lang="en-US" dirty="0">
                <a:solidFill>
                  <a:srgbClr val="0D0D0D"/>
                </a:solidFill>
              </a:rPr>
              <a:t>example: macrophage M1/M2 polarization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</a:rPr>
              <a:t>More polarization states</a:t>
            </a:r>
          </a:p>
          <a:p>
            <a:endParaRPr lang="en-US" dirty="0"/>
          </a:p>
        </p:txBody>
      </p:sp>
      <p:pic>
        <p:nvPicPr>
          <p:cNvPr id="4" name="Picture 2" descr="figure 1">
            <a:extLst>
              <a:ext uri="{FF2B5EF4-FFF2-40B4-BE49-F238E27FC236}">
                <a16:creationId xmlns:a16="http://schemas.microsoft.com/office/drawing/2014/main" id="{15DC51F5-8B88-4588-8C84-CC93E7C7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05" y="1537087"/>
            <a:ext cx="5507495" cy="47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9E4CF-9912-41D9-916B-7ADEA5DBF47B}"/>
              </a:ext>
            </a:extLst>
          </p:cNvPr>
          <p:cNvSpPr txBox="1"/>
          <p:nvPr/>
        </p:nvSpPr>
        <p:spPr>
          <a:xfrm>
            <a:off x="7898861" y="6329010"/>
            <a:ext cx="404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Russell et al. Nat Rev Immunol. 2019</a:t>
            </a:r>
          </a:p>
        </p:txBody>
      </p:sp>
    </p:spTree>
    <p:extLst>
      <p:ext uri="{BB962C8B-B14F-4D97-AF65-F5344CB8AC3E}">
        <p14:creationId xmlns:p14="http://schemas.microsoft.com/office/powerpoint/2010/main" val="3186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86"/>
    </mc:Choice>
    <mc:Fallback xmlns="">
      <p:transition spd="slow" advTm="9108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1506-51C6-4EF6-93C1-B64D5996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Polarization scores and signature gene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0655-F6AB-44A4-BF29-74EF3839D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High correlation: Mac-b/c/d score with M1 gene expression</a:t>
            </a:r>
          </a:p>
          <a:p>
            <a:r>
              <a:rPr lang="en-US" dirty="0"/>
              <a:t>Almost no correlation: Mac-e score with M2 gene expression</a:t>
            </a:r>
          </a:p>
          <a:p>
            <a:r>
              <a:rPr lang="en-US" dirty="0"/>
              <a:t>Medium positive correlation: Mac-b/c/d score with angiogenesis gene expression</a:t>
            </a:r>
          </a:p>
          <a:p>
            <a:r>
              <a:rPr lang="en-US" dirty="0"/>
              <a:t>Negative correlation: phagocytosis with all polarization scores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431E1-0388-4A7B-B8B1-163B62FB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749" y="1406947"/>
            <a:ext cx="5394980" cy="50859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63F688-C2A3-4E8E-A07C-FFD1E47C9F24}"/>
              </a:ext>
            </a:extLst>
          </p:cNvPr>
          <p:cNvGrpSpPr/>
          <p:nvPr/>
        </p:nvGrpSpPr>
        <p:grpSpPr>
          <a:xfrm>
            <a:off x="7389837" y="2283640"/>
            <a:ext cx="3162804" cy="2918298"/>
            <a:chOff x="4946046" y="1573521"/>
            <a:chExt cx="3162804" cy="2918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0DCBE7-139F-41FB-BE6A-1295E39FE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6046" y="1573521"/>
              <a:ext cx="3162804" cy="291829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9E4720-109F-4B1D-AE73-CB60508514DD}"/>
                </a:ext>
              </a:extLst>
            </p:cNvPr>
            <p:cNvSpPr/>
            <p:nvPr/>
          </p:nvSpPr>
          <p:spPr>
            <a:xfrm>
              <a:off x="4946046" y="1573521"/>
              <a:ext cx="3162804" cy="29182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331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F07A-8C3D-4B16-A47B-38C9A618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F453D-579C-4271-AAE5-647412F81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20131-F276-4380-98D9-BA3A30551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55" y="175758"/>
            <a:ext cx="8192643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B6FF-3129-410B-99DB-8088382C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state markers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9DCA4-8547-4DB3-A715-381E7B617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DC3B1-5F63-404F-ADB9-8C7BB410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9" y="2070066"/>
            <a:ext cx="10702528" cy="40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0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4B836-DDC0-4151-B5E6-83268183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Cross-dataset batch effect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08662-643F-4A94-A9DE-910B2A05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UCE and Scupa are robust to dataset and batch-specific artifacts</a:t>
            </a:r>
          </a:p>
          <a:p>
            <a:r>
              <a:rPr lang="en-US" dirty="0"/>
              <a:t>Adjust cell embeddings according to unpolarized cells in the input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664F2-855E-46FF-B68A-7C627DEC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54" y="4652676"/>
            <a:ext cx="7725853" cy="1190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76E089-9A0E-4874-94E9-21C2399D1CD9}"/>
                  </a:ext>
                </a:extLst>
              </p:cNvPr>
              <p:cNvSpPr txBox="1"/>
              <p:nvPr/>
            </p:nvSpPr>
            <p:spPr>
              <a:xfrm>
                <a:off x="2795891" y="3037098"/>
                <a:ext cx="6094378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𝒆𝒎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𝑎𝑑𝑗𝑢𝑠𝑡𝑒𝑑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𝒆𝒎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𝑜𝑟𝑖𝑔𝑖𝑛𝑎𝑙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76E089-9A0E-4874-94E9-21C2399D1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891" y="3037098"/>
                <a:ext cx="6094378" cy="39190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00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69E2-D0DC-4917-A34F-E19CA99F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7A709-AA48-4257-BFE5-601B2774C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Unidentified cytokine-driven polarization states</a:t>
            </a:r>
          </a:p>
          <a:p>
            <a:pPr lvl="1"/>
            <a:r>
              <a:rPr lang="en-US" dirty="0"/>
              <a:t>E.g. chemokine-driven</a:t>
            </a:r>
          </a:p>
          <a:p>
            <a:r>
              <a:rPr lang="en-US" dirty="0"/>
              <a:t>Non-cytokine pathways of immune cell polarization</a:t>
            </a:r>
          </a:p>
          <a:p>
            <a:pPr lvl="1"/>
            <a:r>
              <a:rPr lang="en-US" dirty="0"/>
              <a:t>E.g. hypoxia and lactate</a:t>
            </a:r>
          </a:p>
          <a:p>
            <a:r>
              <a:rPr lang="en-US" altLang="zh-CN" dirty="0"/>
              <a:t>Evaluation in and adaptation to species other than human and mouse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7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8C67-4536-4EAB-BC02-81A8EDA2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04EDB-108F-49DF-B7EA-37D96B1C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2753" cy="4351338"/>
          </a:xfrm>
        </p:spPr>
        <p:txBody>
          <a:bodyPr/>
          <a:lstStyle/>
          <a:p>
            <a:r>
              <a:rPr lang="en-US" dirty="0"/>
              <a:t>A compendium of single-cell transcriptomic profiles of lymph node immune cells in response to each of 86 cytokines</a:t>
            </a:r>
          </a:p>
          <a:p>
            <a:r>
              <a:rPr lang="en-US" dirty="0"/>
              <a:t>Identified 66 immune cell polarization states across 14 cell types</a:t>
            </a:r>
          </a:p>
          <a:p>
            <a:r>
              <a:rPr lang="en-US" dirty="0"/>
              <a:t>A valuable reference for investigating cytokine effect and immune cell polarization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0D3E3-66C0-4BF0-BCDA-CE3E2F66C4F1}"/>
              </a:ext>
            </a:extLst>
          </p:cNvPr>
          <p:cNvSpPr txBox="1"/>
          <p:nvPr/>
        </p:nvSpPr>
        <p:spPr>
          <a:xfrm>
            <a:off x="8677072" y="6449438"/>
            <a:ext cx="30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Cui et al. Nature.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B0BD4-5CE5-4FEC-913A-B17B40DB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040" y="1375693"/>
            <a:ext cx="5306165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03"/>
    </mc:Choice>
    <mc:Fallback xmlns="">
      <p:transition spd="slow" advTm="7210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DB88-08DA-4501-8F1F-7A0D0F78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cell polarization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8F43-7572-4FBE-9F63-C08F2CBF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Polarization states with driving cytokines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8380E-F1FA-4D7D-A4D0-3F85FE226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36" y="2391279"/>
            <a:ext cx="7543815" cy="4242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1E5E5-E6C1-4651-9A03-39CC63D3A73C}"/>
              </a:ext>
            </a:extLst>
          </p:cNvPr>
          <p:cNvSpPr txBox="1"/>
          <p:nvPr/>
        </p:nvSpPr>
        <p:spPr>
          <a:xfrm>
            <a:off x="8677072" y="6449438"/>
            <a:ext cx="30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Cui et al. Nature.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BB85F-043E-434F-9F6E-51735328AB5F}"/>
              </a:ext>
            </a:extLst>
          </p:cNvPr>
          <p:cNvSpPr txBox="1"/>
          <p:nvPr/>
        </p:nvSpPr>
        <p:spPr>
          <a:xfrm>
            <a:off x="8677072" y="2956933"/>
            <a:ext cx="316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these knowledge to other scRNA-seq studies?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2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3"/>
    </mc:Choice>
    <mc:Fallback xmlns="">
      <p:transition spd="slow" advTm="8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A4021-0BC2-4596-ADBC-68B2B22D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Single-cell foundation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091FB-D4B4-486D-9BDA-1FE8A2A2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Transformer </a:t>
            </a:r>
            <a:r>
              <a:rPr lang="en-US" altLang="zh-CN" dirty="0"/>
              <a:t>architecture like large language models</a:t>
            </a:r>
            <a:endParaRPr lang="en-US" dirty="0"/>
          </a:p>
          <a:p>
            <a:r>
              <a:rPr lang="en-US" dirty="0"/>
              <a:t>Pretrained on massive scRNA-seq data</a:t>
            </a:r>
          </a:p>
          <a:p>
            <a:r>
              <a:rPr lang="en-US" dirty="0"/>
              <a:t>scBERT (Nat Mach Intell 2022), </a:t>
            </a:r>
            <a:r>
              <a:rPr lang="en-US" dirty="0" err="1"/>
              <a:t>Geneformer</a:t>
            </a:r>
            <a:r>
              <a:rPr lang="en-US" dirty="0"/>
              <a:t> (Nature 2023), </a:t>
            </a:r>
            <a:r>
              <a:rPr lang="en-US" dirty="0" err="1"/>
              <a:t>scGPT</a:t>
            </a:r>
            <a:r>
              <a:rPr lang="en-US" dirty="0"/>
              <a:t> (Nat Methods 2024), </a:t>
            </a:r>
            <a:r>
              <a:rPr lang="en-US" dirty="0" err="1"/>
              <a:t>scFoundation</a:t>
            </a:r>
            <a:r>
              <a:rPr lang="en-US" dirty="0"/>
              <a:t> (Nat Methods 2024), UCE (</a:t>
            </a:r>
            <a:r>
              <a:rPr lang="en-US" dirty="0" err="1"/>
              <a:t>bioRxiv</a:t>
            </a:r>
            <a:r>
              <a:rPr lang="en-US" dirty="0"/>
              <a:t> 2023), …</a:t>
            </a:r>
          </a:p>
        </p:txBody>
      </p:sp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A55DE39F-5C57-4B75-8F85-AC6FFFC0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7" y="3355758"/>
            <a:ext cx="8333812" cy="313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F16BD-7ADB-4B24-9EC6-C181D4C85C92}"/>
              </a:ext>
            </a:extLst>
          </p:cNvPr>
          <p:cNvSpPr txBox="1"/>
          <p:nvPr/>
        </p:nvSpPr>
        <p:spPr>
          <a:xfrm>
            <a:off x="8677072" y="6449438"/>
            <a:ext cx="30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Hao et al. Quant Biol. 2024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7B0477-8499-883C-F90B-54DED23A452A}"/>
              </a:ext>
            </a:extLst>
          </p:cNvPr>
          <p:cNvSpPr txBox="1"/>
          <p:nvPr/>
        </p:nvSpPr>
        <p:spPr>
          <a:xfrm>
            <a:off x="541358" y="5853797"/>
            <a:ext cx="361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transfer knowledge across studies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9"/>
    </mc:Choice>
    <mc:Fallback xmlns="">
      <p:transition spd="slow" advTm="1331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6B66-004D-476E-8BC2-FDD18E57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immune cell polarization using single-cell foundation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1699B-534E-4FC2-B773-1F26315B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7983"/>
            <a:ext cx="10515600" cy="4318980"/>
          </a:xfrm>
        </p:spPr>
        <p:txBody>
          <a:bodyPr/>
          <a:lstStyle/>
          <a:p>
            <a:r>
              <a:rPr lang="en-US" dirty="0"/>
              <a:t>Are there similarities in transformer-based language foundation model and transformer-based single-cell foundation models?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708FA-3C1F-4A5F-A1EC-2CF28D240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06" y="2613181"/>
            <a:ext cx="6446495" cy="4128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24B1C-D7B4-45FB-B817-32CFC483F595}"/>
              </a:ext>
            </a:extLst>
          </p:cNvPr>
          <p:cNvSpPr txBox="1"/>
          <p:nvPr/>
        </p:nvSpPr>
        <p:spPr>
          <a:xfrm>
            <a:off x="246434" y="4983805"/>
            <a:ext cx="330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BERT: 768~1024-d vector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GPT-3: 768~4096-d vector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F32EC-3CBA-4556-A704-41CB4A180962}"/>
              </a:ext>
            </a:extLst>
          </p:cNvPr>
          <p:cNvSpPr txBox="1"/>
          <p:nvPr/>
        </p:nvSpPr>
        <p:spPr>
          <a:xfrm>
            <a:off x="9567153" y="4996775"/>
            <a:ext cx="2378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scGPT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512-d vector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UCE: 1280-d vector</a:t>
            </a:r>
          </a:p>
        </p:txBody>
      </p:sp>
    </p:spTree>
    <p:extLst>
      <p:ext uri="{BB962C8B-B14F-4D97-AF65-F5344CB8AC3E}">
        <p14:creationId xmlns:p14="http://schemas.microsoft.com/office/powerpoint/2010/main" val="2677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59"/>
    </mc:Choice>
    <mc:Fallback xmlns="">
      <p:transition spd="slow" advTm="1963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23EF-C2A3-4608-AF00-936A182D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Scupa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198FF-7DFF-4FA7-91A1-87D153C14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u="sng" dirty="0"/>
              <a:t>S</a:t>
            </a:r>
            <a:r>
              <a:rPr lang="en-US" altLang="zh-CN" dirty="0"/>
              <a:t>ingle-</a:t>
            </a:r>
            <a:r>
              <a:rPr lang="en-US" altLang="zh-CN" u="sng" dirty="0"/>
              <a:t>c</a:t>
            </a:r>
            <a:r>
              <a:rPr lang="en-US" altLang="zh-CN" dirty="0"/>
              <a:t>ell </a:t>
            </a:r>
            <a:r>
              <a:rPr lang="en-US" altLang="zh-CN" u="sng" dirty="0"/>
              <a:t>u</a:t>
            </a:r>
            <a:r>
              <a:rPr lang="en-US" altLang="zh-CN" dirty="0"/>
              <a:t>nified </a:t>
            </a:r>
            <a:r>
              <a:rPr lang="en-US" altLang="zh-CN" u="sng" dirty="0"/>
              <a:t>p</a:t>
            </a:r>
            <a:r>
              <a:rPr lang="en-US" altLang="zh-CN" dirty="0"/>
              <a:t>olarization </a:t>
            </a:r>
            <a:r>
              <a:rPr lang="en-US" altLang="zh-CN" u="sng" dirty="0"/>
              <a:t>a</a:t>
            </a:r>
            <a:r>
              <a:rPr lang="en-US" altLang="zh-CN" dirty="0"/>
              <a:t>ssessment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3DABD-A8E5-4138-B297-501ECFD67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80" y="2396815"/>
            <a:ext cx="7543815" cy="4297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C915B-EF82-41F7-8FC9-1BC7D9498D7B}"/>
              </a:ext>
            </a:extLst>
          </p:cNvPr>
          <p:cNvSpPr txBox="1"/>
          <p:nvPr/>
        </p:nvSpPr>
        <p:spPr>
          <a:xfrm>
            <a:off x="8813260" y="2396815"/>
            <a:ext cx="301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UCE’s important properties: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multi-species compatibility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‘Zero-shot’ capability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12DD4-C6AC-4CE2-A045-A49338C2E32D}"/>
              </a:ext>
            </a:extLst>
          </p:cNvPr>
          <p:cNvSpPr txBox="1"/>
          <p:nvPr/>
        </p:nvSpPr>
        <p:spPr>
          <a:xfrm>
            <a:off x="8677072" y="6449438"/>
            <a:ext cx="30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Rosen et al.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bioRxiv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17643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35"/>
    </mc:Choice>
    <mc:Fallback xmlns="">
      <p:transition spd="slow" advTm="14413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8688-9661-4F2B-9EF7-D042EE73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embedding shifts in cell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D8F56-01D8-46D0-8A82-6A53DF875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34582" cy="4351338"/>
          </a:xfrm>
        </p:spPr>
        <p:txBody>
          <a:bodyPr/>
          <a:lstStyle/>
          <a:p>
            <a:r>
              <a:rPr lang="en-US" dirty="0"/>
              <a:t>Cell embeddings of polarized cells shift away from unpolarized cells</a:t>
            </a:r>
          </a:p>
          <a:p>
            <a:r>
              <a:rPr lang="en-US" dirty="0"/>
              <a:t>Identified ‘fully’ polarized cells by:</a:t>
            </a:r>
          </a:p>
          <a:p>
            <a:pPr lvl="1"/>
            <a:r>
              <a:rPr lang="en-US" dirty="0"/>
              <a:t>Cosine similarity with other polarized cells</a:t>
            </a:r>
          </a:p>
          <a:p>
            <a:pPr lvl="1"/>
            <a:r>
              <a:rPr lang="en-US" dirty="0"/>
              <a:t>Marker gene expression</a:t>
            </a:r>
          </a:p>
          <a:p>
            <a:r>
              <a:rPr lang="en-US" dirty="0"/>
              <a:t>Machine learning models to classify ‘fully’ polarized cells and unpolarized cells</a:t>
            </a:r>
          </a:p>
          <a:p>
            <a:pPr lvl="1"/>
            <a:r>
              <a:rPr lang="en-US" dirty="0"/>
              <a:t>Overall best performance: support vector machines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CF1CC-E966-47D6-A3C8-2C7D3EEDE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75746"/>
            <a:ext cx="3010320" cy="2000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800F9-3C8C-4400-80C3-E1856E528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767" y="1690688"/>
            <a:ext cx="2524477" cy="176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AACA2-DEF5-4218-909C-FEC56F4DD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718" y="3866968"/>
            <a:ext cx="3581900" cy="2600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7B7FB-9F50-4440-9851-932BB5067F98}"/>
              </a:ext>
            </a:extLst>
          </p:cNvPr>
          <p:cNvSpPr txBox="1"/>
          <p:nvPr/>
        </p:nvSpPr>
        <p:spPr>
          <a:xfrm>
            <a:off x="9354767" y="333684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UMAPs generated from cell embeddings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7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98"/>
    </mc:Choice>
    <mc:Fallback xmlns="">
      <p:transition spd="slow" advTm="9719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3F823-CA85-4F0A-8F09-1AFBB1CA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Scupa learns the representation of immune cell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F15B1-BB59-43C4-A069-0F396C7C5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51096" cy="4351338"/>
          </a:xfrm>
        </p:spPr>
        <p:txBody>
          <a:bodyPr/>
          <a:lstStyle/>
          <a:p>
            <a:r>
              <a:rPr lang="en-US" dirty="0"/>
              <a:t>Polarization score:</a:t>
            </a:r>
          </a:p>
          <a:p>
            <a:pPr lvl="1"/>
            <a:r>
              <a:rPr lang="en-US" dirty="0"/>
              <a:t>0 (unpolarized) ~ 1 (fully polarized)</a:t>
            </a:r>
          </a:p>
          <a:p>
            <a:r>
              <a:rPr lang="en-US" dirty="0"/>
              <a:t>Polarization p-value:</a:t>
            </a:r>
          </a:p>
          <a:p>
            <a:pPr lvl="1"/>
            <a:r>
              <a:rPr lang="en-US" dirty="0"/>
              <a:t>H0: observed cell is unpolarized</a:t>
            </a:r>
          </a:p>
          <a:p>
            <a:pPr lvl="1"/>
            <a:r>
              <a:rPr lang="en-US" dirty="0"/>
              <a:t>P(score &gt;= observed score | H0)</a:t>
            </a:r>
          </a:p>
          <a:p>
            <a:pPr lvl="1"/>
            <a:r>
              <a:rPr lang="en-US" dirty="0"/>
              <a:t>Non-parametric</a:t>
            </a:r>
          </a:p>
          <a:p>
            <a:pPr lvl="1"/>
            <a:r>
              <a:rPr lang="en-US" dirty="0"/>
              <a:t>Empirical threshold: p=0.05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0AC681-A915-45E7-B581-BB2AD6B2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05" y="1120269"/>
            <a:ext cx="2896004" cy="3553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1969A8-7185-4F1D-A74B-F36A3184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96" y="4742229"/>
            <a:ext cx="2391109" cy="1991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BE1A51-2650-48E4-93BF-DBC88642B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709" y="1236540"/>
            <a:ext cx="2419688" cy="3505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D6702E-F3CF-484E-872B-CB2EA2835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0356" y="4792854"/>
            <a:ext cx="2314898" cy="19814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E43942-63A4-89E0-330F-E98AA0159001}"/>
              </a:ext>
            </a:extLst>
          </p:cNvPr>
          <p:cNvSpPr txBox="1"/>
          <p:nvPr/>
        </p:nvSpPr>
        <p:spPr>
          <a:xfrm>
            <a:off x="8043502" y="3125958"/>
            <a:ext cx="209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Scupa prediction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8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87"/>
    </mc:Choice>
    <mc:Fallback xmlns="">
      <p:transition spd="slow" advTm="10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3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11.9|16.5|1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</TotalTime>
  <Words>911</Words>
  <Application>Microsoft Office PowerPoint</Application>
  <PresentationFormat>宽屏</PresentationFormat>
  <Paragraphs>127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Scupa: Single-cell unified polarization assessment of immune cells using the single-cell foundation model</vt:lpstr>
      <vt:lpstr>Immune cell polarization and cytokines</vt:lpstr>
      <vt:lpstr>Immune Dictionary</vt:lpstr>
      <vt:lpstr>Immune cell polarization states</vt:lpstr>
      <vt:lpstr>Single-cell foundation models</vt:lpstr>
      <vt:lpstr>Representing immune cell polarization using single-cell foundation models</vt:lpstr>
      <vt:lpstr>Scupa framework</vt:lpstr>
      <vt:lpstr>Cell embedding shifts in cell polarization</vt:lpstr>
      <vt:lpstr>Scupa learns the representation of immune cell polarization</vt:lpstr>
      <vt:lpstr>Evaluation of Scupa</vt:lpstr>
      <vt:lpstr>Validation of Scupa using independent in vitro data</vt:lpstr>
      <vt:lpstr>Validation of Scupa using independent in vivo data</vt:lpstr>
      <vt:lpstr>Validation of Scupa using independent in vivo data</vt:lpstr>
      <vt:lpstr>Analyzing pan-cancer macrophage polarization using Scupa</vt:lpstr>
      <vt:lpstr>Macrophage inflammatory status across cancers </vt:lpstr>
      <vt:lpstr>Analyzing pan-cancer monocyte and DC polarization using Scupa</vt:lpstr>
      <vt:lpstr>Summary</vt:lpstr>
      <vt:lpstr>Paper and software</vt:lpstr>
      <vt:lpstr>Acknowledgement</vt:lpstr>
      <vt:lpstr>Polarization scores and signature gene expression</vt:lpstr>
      <vt:lpstr>PowerPoint 演示文稿</vt:lpstr>
      <vt:lpstr>Polarization state markers</vt:lpstr>
      <vt:lpstr>Cross-dataset batch effect correction</vt:lpstr>
      <vt:lpstr>Limitations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Wendao</dc:creator>
  <cp:lastModifiedBy>闻道 刘</cp:lastModifiedBy>
  <cp:revision>78</cp:revision>
  <dcterms:created xsi:type="dcterms:W3CDTF">2024-08-08T21:55:59Z</dcterms:created>
  <dcterms:modified xsi:type="dcterms:W3CDTF">2024-08-26T00:03:37Z</dcterms:modified>
</cp:coreProperties>
</file>