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79" r:id="rId3"/>
    <p:sldId id="307" r:id="rId4"/>
    <p:sldId id="261" r:id="rId5"/>
    <p:sldId id="295" r:id="rId6"/>
    <p:sldId id="303" r:id="rId7"/>
    <p:sldId id="304" r:id="rId8"/>
    <p:sldId id="302" r:id="rId9"/>
    <p:sldId id="297" r:id="rId10"/>
    <p:sldId id="296" r:id="rId11"/>
    <p:sldId id="300" r:id="rId12"/>
    <p:sldId id="301" r:id="rId13"/>
    <p:sldId id="298" r:id="rId14"/>
    <p:sldId id="299" r:id="rId15"/>
    <p:sldId id="292" r:id="rId16"/>
    <p:sldId id="306" r:id="rId17"/>
    <p:sldId id="294" r:id="rId18"/>
    <p:sldId id="276" r:id="rId19"/>
    <p:sldId id="305" r:id="rId20"/>
    <p:sldId id="257" r:id="rId21"/>
    <p:sldId id="259" r:id="rId22"/>
    <p:sldId id="260" r:id="rId23"/>
    <p:sldId id="258" r:id="rId24"/>
    <p:sldId id="308" r:id="rId25"/>
    <p:sldId id="262" r:id="rId26"/>
    <p:sldId id="263" r:id="rId27"/>
    <p:sldId id="264"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99" d="100"/>
          <a:sy n="99" d="100"/>
        </p:scale>
        <p:origin x="33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11BAC-3E74-4FD4-BCE2-C3B21AFA1D30}" type="datetimeFigureOut">
              <a:rPr lang="zh-CN" altLang="en-US" smtClean="0"/>
              <a:t>2026/1/9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B5AB10-B134-4269-AC7C-A106DA0A3CFF}" type="slidenum">
              <a:rPr lang="zh-CN" altLang="en-US" smtClean="0"/>
              <a:t>‹#›</a:t>
            </a:fld>
            <a:endParaRPr lang="zh-CN" altLang="en-US"/>
          </a:p>
        </p:txBody>
      </p:sp>
    </p:spTree>
    <p:extLst>
      <p:ext uri="{BB962C8B-B14F-4D97-AF65-F5344CB8AC3E}">
        <p14:creationId xmlns:p14="http://schemas.microsoft.com/office/powerpoint/2010/main" val="3906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B95278-1170-499C-5035-E66CFA5F2125}"/>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7F238EE2-E017-F54E-52FB-12975D88A55D}"/>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FB5988ED-0CA6-13CA-F34D-0413A7457671}"/>
              </a:ext>
            </a:extLst>
          </p:cNvPr>
          <p:cNvSpPr>
            <a:spLocks noGrp="1"/>
          </p:cNvSpPr>
          <p:nvPr>
            <p:ph type="dt" sz="half" idx="10"/>
          </p:nvPr>
        </p:nvSpPr>
        <p:spPr/>
        <p:txBody>
          <a:bodyPr/>
          <a:lstStyle/>
          <a:p>
            <a:fld id="{C5B40539-FFE9-4AD1-8A58-FE658541809F}" type="datetimeFigureOut">
              <a:rPr lang="zh-CN" altLang="en-US" smtClean="0"/>
              <a:t>2026/1/9</a:t>
            </a:fld>
            <a:endParaRPr lang="zh-CN" altLang="en-US"/>
          </a:p>
        </p:txBody>
      </p:sp>
      <p:sp>
        <p:nvSpPr>
          <p:cNvPr id="5" name="页脚占位符 4">
            <a:extLst>
              <a:ext uri="{FF2B5EF4-FFF2-40B4-BE49-F238E27FC236}">
                <a16:creationId xmlns:a16="http://schemas.microsoft.com/office/drawing/2014/main" id="{0E819ADC-7FEC-5E24-A8B1-C6932DB246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6B2A06C-5209-7188-174D-9007A6F099D2}"/>
              </a:ext>
            </a:extLst>
          </p:cNvPr>
          <p:cNvSpPr>
            <a:spLocks noGrp="1"/>
          </p:cNvSpPr>
          <p:nvPr>
            <p:ph type="sldNum" sz="quarter" idx="12"/>
          </p:nvPr>
        </p:nvSpPr>
        <p:spPr/>
        <p:txBody>
          <a:body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181141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61A74D-6F0E-F649-5B71-BF429DE0C9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073A0E1-55E6-00A1-97A5-EFD8826CBE5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9DC0C2-3344-1F08-999A-7FA3B8D1EDE2}"/>
              </a:ext>
            </a:extLst>
          </p:cNvPr>
          <p:cNvSpPr>
            <a:spLocks noGrp="1"/>
          </p:cNvSpPr>
          <p:nvPr>
            <p:ph type="dt" sz="half" idx="10"/>
          </p:nvPr>
        </p:nvSpPr>
        <p:spPr/>
        <p:txBody>
          <a:bodyPr/>
          <a:lstStyle/>
          <a:p>
            <a:fld id="{C5B40539-FFE9-4AD1-8A58-FE658541809F}" type="datetimeFigureOut">
              <a:rPr lang="zh-CN" altLang="en-US" smtClean="0"/>
              <a:t>2026/1/9</a:t>
            </a:fld>
            <a:endParaRPr lang="zh-CN" altLang="en-US"/>
          </a:p>
        </p:txBody>
      </p:sp>
      <p:sp>
        <p:nvSpPr>
          <p:cNvPr id="5" name="页脚占位符 4">
            <a:extLst>
              <a:ext uri="{FF2B5EF4-FFF2-40B4-BE49-F238E27FC236}">
                <a16:creationId xmlns:a16="http://schemas.microsoft.com/office/drawing/2014/main" id="{CAD9C349-829F-3648-59F2-EF1DDE8013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7648A2-D8E0-5BD4-3AA5-ECC71B3DFA29}"/>
              </a:ext>
            </a:extLst>
          </p:cNvPr>
          <p:cNvSpPr>
            <a:spLocks noGrp="1"/>
          </p:cNvSpPr>
          <p:nvPr>
            <p:ph type="sldNum" sz="quarter" idx="12"/>
          </p:nvPr>
        </p:nvSpPr>
        <p:spPr/>
        <p:txBody>
          <a:body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77560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4BCD0FE-7F40-18E8-BE87-74D216966B0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9A4E91A-E1FF-D506-F1DD-46E73372DC8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0E91A1-0F2A-3D5C-5EBF-28DE81F54181}"/>
              </a:ext>
            </a:extLst>
          </p:cNvPr>
          <p:cNvSpPr>
            <a:spLocks noGrp="1"/>
          </p:cNvSpPr>
          <p:nvPr>
            <p:ph type="dt" sz="half" idx="10"/>
          </p:nvPr>
        </p:nvSpPr>
        <p:spPr/>
        <p:txBody>
          <a:bodyPr/>
          <a:lstStyle/>
          <a:p>
            <a:fld id="{C5B40539-FFE9-4AD1-8A58-FE658541809F}" type="datetimeFigureOut">
              <a:rPr lang="zh-CN" altLang="en-US" smtClean="0"/>
              <a:t>2026/1/9</a:t>
            </a:fld>
            <a:endParaRPr lang="zh-CN" altLang="en-US"/>
          </a:p>
        </p:txBody>
      </p:sp>
      <p:sp>
        <p:nvSpPr>
          <p:cNvPr id="5" name="页脚占位符 4">
            <a:extLst>
              <a:ext uri="{FF2B5EF4-FFF2-40B4-BE49-F238E27FC236}">
                <a16:creationId xmlns:a16="http://schemas.microsoft.com/office/drawing/2014/main" id="{CEE77ADC-1AD1-A947-E582-1890D2D77C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5B7F41D-7709-8435-98DE-A7458BBD0E0E}"/>
              </a:ext>
            </a:extLst>
          </p:cNvPr>
          <p:cNvSpPr>
            <a:spLocks noGrp="1"/>
          </p:cNvSpPr>
          <p:nvPr>
            <p:ph type="sldNum" sz="quarter" idx="12"/>
          </p:nvPr>
        </p:nvSpPr>
        <p:spPr/>
        <p:txBody>
          <a:body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15631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3B5CE3-59C0-D4B6-3226-EC7125EC9C95}"/>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00AF17A6-86EC-BE65-CF51-DFB6A5C92923}"/>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F2FD38F8-886A-0077-9276-3603107E22CC}"/>
              </a:ext>
            </a:extLst>
          </p:cNvPr>
          <p:cNvSpPr>
            <a:spLocks noGrp="1"/>
          </p:cNvSpPr>
          <p:nvPr>
            <p:ph type="dt" sz="half" idx="10"/>
          </p:nvPr>
        </p:nvSpPr>
        <p:spPr/>
        <p:txBody>
          <a:bodyPr/>
          <a:lstStyle/>
          <a:p>
            <a:fld id="{C5B40539-FFE9-4AD1-8A58-FE658541809F}" type="datetimeFigureOut">
              <a:rPr lang="zh-CN" altLang="en-US" smtClean="0"/>
              <a:t>2026/1/9</a:t>
            </a:fld>
            <a:endParaRPr lang="zh-CN" altLang="en-US"/>
          </a:p>
        </p:txBody>
      </p:sp>
      <p:sp>
        <p:nvSpPr>
          <p:cNvPr id="5" name="页脚占位符 4">
            <a:extLst>
              <a:ext uri="{FF2B5EF4-FFF2-40B4-BE49-F238E27FC236}">
                <a16:creationId xmlns:a16="http://schemas.microsoft.com/office/drawing/2014/main" id="{661E2707-8E1F-5EB9-0F64-9FCE81314CC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4F0223-8FB4-C1FF-F958-A317CC14C253}"/>
              </a:ext>
            </a:extLst>
          </p:cNvPr>
          <p:cNvSpPr>
            <a:spLocks noGrp="1"/>
          </p:cNvSpPr>
          <p:nvPr>
            <p:ph type="sldNum" sz="quarter" idx="12"/>
          </p:nvPr>
        </p:nvSpPr>
        <p:spPr/>
        <p:txBody>
          <a:body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376927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24FEDA-C7D2-C276-53C2-3AFEA189DAA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FCD4F01-9B12-81B5-38F9-6EE2106E590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6EF5435-BC12-DD1E-7563-ED0985C82381}"/>
              </a:ext>
            </a:extLst>
          </p:cNvPr>
          <p:cNvSpPr>
            <a:spLocks noGrp="1"/>
          </p:cNvSpPr>
          <p:nvPr>
            <p:ph type="dt" sz="half" idx="10"/>
          </p:nvPr>
        </p:nvSpPr>
        <p:spPr/>
        <p:txBody>
          <a:bodyPr/>
          <a:lstStyle/>
          <a:p>
            <a:fld id="{C5B40539-FFE9-4AD1-8A58-FE658541809F}" type="datetimeFigureOut">
              <a:rPr lang="zh-CN" altLang="en-US" smtClean="0"/>
              <a:t>2026/1/9</a:t>
            </a:fld>
            <a:endParaRPr lang="zh-CN" altLang="en-US"/>
          </a:p>
        </p:txBody>
      </p:sp>
      <p:sp>
        <p:nvSpPr>
          <p:cNvPr id="5" name="页脚占位符 4">
            <a:extLst>
              <a:ext uri="{FF2B5EF4-FFF2-40B4-BE49-F238E27FC236}">
                <a16:creationId xmlns:a16="http://schemas.microsoft.com/office/drawing/2014/main" id="{9EDE589E-57FD-8A4A-DC9B-A705E6C144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3F52BF1-86A2-A4BF-81E7-E9FDBACDCEDB}"/>
              </a:ext>
            </a:extLst>
          </p:cNvPr>
          <p:cNvSpPr>
            <a:spLocks noGrp="1"/>
          </p:cNvSpPr>
          <p:nvPr>
            <p:ph type="sldNum" sz="quarter" idx="12"/>
          </p:nvPr>
        </p:nvSpPr>
        <p:spPr/>
        <p:txBody>
          <a:body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4024418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4865F9-3074-3B60-9692-139469B1CC4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0889C7-DC5C-BAB2-6449-BFCA1919EBF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0689C07-D3B5-8CBE-0E14-D392CA29F6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214188B-22A8-2C1D-2192-51941A63DCCD}"/>
              </a:ext>
            </a:extLst>
          </p:cNvPr>
          <p:cNvSpPr>
            <a:spLocks noGrp="1"/>
          </p:cNvSpPr>
          <p:nvPr>
            <p:ph type="dt" sz="half" idx="10"/>
          </p:nvPr>
        </p:nvSpPr>
        <p:spPr/>
        <p:txBody>
          <a:bodyPr/>
          <a:lstStyle/>
          <a:p>
            <a:fld id="{C5B40539-FFE9-4AD1-8A58-FE658541809F}" type="datetimeFigureOut">
              <a:rPr lang="zh-CN" altLang="en-US" smtClean="0"/>
              <a:t>2026/1/9</a:t>
            </a:fld>
            <a:endParaRPr lang="zh-CN" altLang="en-US"/>
          </a:p>
        </p:txBody>
      </p:sp>
      <p:sp>
        <p:nvSpPr>
          <p:cNvPr id="6" name="页脚占位符 5">
            <a:extLst>
              <a:ext uri="{FF2B5EF4-FFF2-40B4-BE49-F238E27FC236}">
                <a16:creationId xmlns:a16="http://schemas.microsoft.com/office/drawing/2014/main" id="{FB13C44A-EFA9-52CE-FDF9-C86797F66AA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4DFB60-5875-C28D-F3B8-DFA851BB2AF9}"/>
              </a:ext>
            </a:extLst>
          </p:cNvPr>
          <p:cNvSpPr>
            <a:spLocks noGrp="1"/>
          </p:cNvSpPr>
          <p:nvPr>
            <p:ph type="sldNum" sz="quarter" idx="12"/>
          </p:nvPr>
        </p:nvSpPr>
        <p:spPr/>
        <p:txBody>
          <a:body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163349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95802C-D0FB-FD41-F3F5-FB1BCE0561D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19A8745-A9AE-7B37-D207-74E878A447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8F5245D-853A-16F0-5558-4B66C6565BF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0822E5F-32D9-73FD-EBA4-5C96CB07EF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CC16579-F578-5DF4-060F-32B5ACFB1BB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9054E22-A999-A6AE-7201-05CA963050E6}"/>
              </a:ext>
            </a:extLst>
          </p:cNvPr>
          <p:cNvSpPr>
            <a:spLocks noGrp="1"/>
          </p:cNvSpPr>
          <p:nvPr>
            <p:ph type="dt" sz="half" idx="10"/>
          </p:nvPr>
        </p:nvSpPr>
        <p:spPr/>
        <p:txBody>
          <a:bodyPr/>
          <a:lstStyle/>
          <a:p>
            <a:fld id="{C5B40539-FFE9-4AD1-8A58-FE658541809F}" type="datetimeFigureOut">
              <a:rPr lang="zh-CN" altLang="en-US" smtClean="0"/>
              <a:t>2026/1/9</a:t>
            </a:fld>
            <a:endParaRPr lang="zh-CN" altLang="en-US"/>
          </a:p>
        </p:txBody>
      </p:sp>
      <p:sp>
        <p:nvSpPr>
          <p:cNvPr id="8" name="页脚占位符 7">
            <a:extLst>
              <a:ext uri="{FF2B5EF4-FFF2-40B4-BE49-F238E27FC236}">
                <a16:creationId xmlns:a16="http://schemas.microsoft.com/office/drawing/2014/main" id="{CBE87343-F402-71E6-434E-62AA4DDC464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BE5AEF8-4926-063F-F7E3-433F7F53E63D}"/>
              </a:ext>
            </a:extLst>
          </p:cNvPr>
          <p:cNvSpPr>
            <a:spLocks noGrp="1"/>
          </p:cNvSpPr>
          <p:nvPr>
            <p:ph type="sldNum" sz="quarter" idx="12"/>
          </p:nvPr>
        </p:nvSpPr>
        <p:spPr/>
        <p:txBody>
          <a:body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39351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246F898-F191-A8B5-6DAB-83BFA3A5E06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7850280-B487-DD18-BCC3-1AF530C02E73}"/>
              </a:ext>
            </a:extLst>
          </p:cNvPr>
          <p:cNvSpPr>
            <a:spLocks noGrp="1"/>
          </p:cNvSpPr>
          <p:nvPr>
            <p:ph type="dt" sz="half" idx="10"/>
          </p:nvPr>
        </p:nvSpPr>
        <p:spPr/>
        <p:txBody>
          <a:bodyPr/>
          <a:lstStyle/>
          <a:p>
            <a:fld id="{C5B40539-FFE9-4AD1-8A58-FE658541809F}" type="datetimeFigureOut">
              <a:rPr lang="zh-CN" altLang="en-US" smtClean="0"/>
              <a:t>2026/1/9</a:t>
            </a:fld>
            <a:endParaRPr lang="zh-CN" altLang="en-US"/>
          </a:p>
        </p:txBody>
      </p:sp>
      <p:sp>
        <p:nvSpPr>
          <p:cNvPr id="4" name="页脚占位符 3">
            <a:extLst>
              <a:ext uri="{FF2B5EF4-FFF2-40B4-BE49-F238E27FC236}">
                <a16:creationId xmlns:a16="http://schemas.microsoft.com/office/drawing/2014/main" id="{FF70930F-DA61-6208-47EA-733CDE1C58D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6EAA8E3-3FFC-0826-CE9B-556526863A63}"/>
              </a:ext>
            </a:extLst>
          </p:cNvPr>
          <p:cNvSpPr>
            <a:spLocks noGrp="1"/>
          </p:cNvSpPr>
          <p:nvPr>
            <p:ph type="sldNum" sz="quarter" idx="12"/>
          </p:nvPr>
        </p:nvSpPr>
        <p:spPr/>
        <p:txBody>
          <a:body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60484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06742D2-74D6-1ABF-4483-D52B4EC51FE6}"/>
              </a:ext>
            </a:extLst>
          </p:cNvPr>
          <p:cNvSpPr>
            <a:spLocks noGrp="1"/>
          </p:cNvSpPr>
          <p:nvPr>
            <p:ph type="dt" sz="half" idx="10"/>
          </p:nvPr>
        </p:nvSpPr>
        <p:spPr/>
        <p:txBody>
          <a:bodyPr/>
          <a:lstStyle/>
          <a:p>
            <a:fld id="{C5B40539-FFE9-4AD1-8A58-FE658541809F}" type="datetimeFigureOut">
              <a:rPr lang="zh-CN" altLang="en-US" smtClean="0"/>
              <a:t>2026/1/9</a:t>
            </a:fld>
            <a:endParaRPr lang="zh-CN" altLang="en-US"/>
          </a:p>
        </p:txBody>
      </p:sp>
      <p:sp>
        <p:nvSpPr>
          <p:cNvPr id="3" name="页脚占位符 2">
            <a:extLst>
              <a:ext uri="{FF2B5EF4-FFF2-40B4-BE49-F238E27FC236}">
                <a16:creationId xmlns:a16="http://schemas.microsoft.com/office/drawing/2014/main" id="{C05D1E39-D7C0-25A6-7816-25FE2E03F9C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0F8CD07-FD45-320E-C5F9-244AE38FB7BC}"/>
              </a:ext>
            </a:extLst>
          </p:cNvPr>
          <p:cNvSpPr>
            <a:spLocks noGrp="1"/>
          </p:cNvSpPr>
          <p:nvPr>
            <p:ph type="sldNum" sz="quarter" idx="12"/>
          </p:nvPr>
        </p:nvSpPr>
        <p:spPr/>
        <p:txBody>
          <a:body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1409710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44FC36-76CA-9675-64F1-E5D0996C80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A6ADE68-5DA5-2B08-3ADD-736FE9EE96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571CCB2F-F85D-51B1-19CD-5878A0E66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4700636-1553-931A-CDE2-EBD3D1F1E4E4}"/>
              </a:ext>
            </a:extLst>
          </p:cNvPr>
          <p:cNvSpPr>
            <a:spLocks noGrp="1"/>
          </p:cNvSpPr>
          <p:nvPr>
            <p:ph type="dt" sz="half" idx="10"/>
          </p:nvPr>
        </p:nvSpPr>
        <p:spPr/>
        <p:txBody>
          <a:bodyPr/>
          <a:lstStyle/>
          <a:p>
            <a:fld id="{C5B40539-FFE9-4AD1-8A58-FE658541809F}" type="datetimeFigureOut">
              <a:rPr lang="zh-CN" altLang="en-US" smtClean="0"/>
              <a:t>2026/1/9</a:t>
            </a:fld>
            <a:endParaRPr lang="zh-CN" altLang="en-US"/>
          </a:p>
        </p:txBody>
      </p:sp>
      <p:sp>
        <p:nvSpPr>
          <p:cNvPr id="6" name="页脚占位符 5">
            <a:extLst>
              <a:ext uri="{FF2B5EF4-FFF2-40B4-BE49-F238E27FC236}">
                <a16:creationId xmlns:a16="http://schemas.microsoft.com/office/drawing/2014/main" id="{0AACB05E-D5EE-396F-AE5B-5ADE37731F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80E86C-60BA-30EE-6674-A11729E060F2}"/>
              </a:ext>
            </a:extLst>
          </p:cNvPr>
          <p:cNvSpPr>
            <a:spLocks noGrp="1"/>
          </p:cNvSpPr>
          <p:nvPr>
            <p:ph type="sldNum" sz="quarter" idx="12"/>
          </p:nvPr>
        </p:nvSpPr>
        <p:spPr/>
        <p:txBody>
          <a:body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108036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B99211-632F-ED34-FA5A-2E229DE0A06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7847C6A-7ACE-14EC-1FAB-D9FB94D843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A001521-A222-24CF-67D9-2A9AC13B3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F7ED275-96FC-40CB-DB6D-93D34849728F}"/>
              </a:ext>
            </a:extLst>
          </p:cNvPr>
          <p:cNvSpPr>
            <a:spLocks noGrp="1"/>
          </p:cNvSpPr>
          <p:nvPr>
            <p:ph type="dt" sz="half" idx="10"/>
          </p:nvPr>
        </p:nvSpPr>
        <p:spPr/>
        <p:txBody>
          <a:bodyPr/>
          <a:lstStyle/>
          <a:p>
            <a:fld id="{C5B40539-FFE9-4AD1-8A58-FE658541809F}" type="datetimeFigureOut">
              <a:rPr lang="zh-CN" altLang="en-US" smtClean="0"/>
              <a:t>2026/1/9</a:t>
            </a:fld>
            <a:endParaRPr lang="zh-CN" altLang="en-US"/>
          </a:p>
        </p:txBody>
      </p:sp>
      <p:sp>
        <p:nvSpPr>
          <p:cNvPr id="6" name="页脚占位符 5">
            <a:extLst>
              <a:ext uri="{FF2B5EF4-FFF2-40B4-BE49-F238E27FC236}">
                <a16:creationId xmlns:a16="http://schemas.microsoft.com/office/drawing/2014/main" id="{0111DC4E-0541-3014-A970-53A7B7AD12B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6502AFE-FC3F-8154-8EC6-9D9B32EFD8B4}"/>
              </a:ext>
            </a:extLst>
          </p:cNvPr>
          <p:cNvSpPr>
            <a:spLocks noGrp="1"/>
          </p:cNvSpPr>
          <p:nvPr>
            <p:ph type="sldNum" sz="quarter" idx="12"/>
          </p:nvPr>
        </p:nvSpPr>
        <p:spPr/>
        <p:txBody>
          <a:body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3013144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B764477-7688-E4A9-198A-031F86F2C5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A48EE2C-30A3-D9EE-DC69-3A151BED5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45700F-74AE-A035-3C85-138034E12A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B40539-FFE9-4AD1-8A58-FE658541809F}" type="datetimeFigureOut">
              <a:rPr lang="zh-CN" altLang="en-US" smtClean="0"/>
              <a:t>2026/1/9</a:t>
            </a:fld>
            <a:endParaRPr lang="zh-CN" altLang="en-US"/>
          </a:p>
        </p:txBody>
      </p:sp>
      <p:sp>
        <p:nvSpPr>
          <p:cNvPr id="5" name="页脚占位符 4">
            <a:extLst>
              <a:ext uri="{FF2B5EF4-FFF2-40B4-BE49-F238E27FC236}">
                <a16:creationId xmlns:a16="http://schemas.microsoft.com/office/drawing/2014/main" id="{D53F32CA-B02E-68FD-6E84-9A894D6EE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a:extLst>
              <a:ext uri="{FF2B5EF4-FFF2-40B4-BE49-F238E27FC236}">
                <a16:creationId xmlns:a16="http://schemas.microsoft.com/office/drawing/2014/main" id="{7AD7C029-2AFF-D7F0-3BF7-7D0F323EC3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9FADEC-83D0-4D82-82DB-162EE4CCFD29}" type="slidenum">
              <a:rPr lang="zh-CN" altLang="en-US" smtClean="0"/>
              <a:t>‹#›</a:t>
            </a:fld>
            <a:endParaRPr lang="zh-CN" altLang="en-US"/>
          </a:p>
        </p:txBody>
      </p:sp>
    </p:spTree>
    <p:extLst>
      <p:ext uri="{BB962C8B-B14F-4D97-AF65-F5344CB8AC3E}">
        <p14:creationId xmlns:p14="http://schemas.microsoft.com/office/powerpoint/2010/main" val="3672002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9EF54D-A321-0A7F-6181-AB323B0A21A2}"/>
              </a:ext>
            </a:extLst>
          </p:cNvPr>
          <p:cNvSpPr>
            <a:spLocks noGrp="1"/>
          </p:cNvSpPr>
          <p:nvPr>
            <p:ph type="ctrTitle"/>
          </p:nvPr>
        </p:nvSpPr>
        <p:spPr/>
        <p:txBody>
          <a:bodyPr/>
          <a:lstStyle/>
          <a:p>
            <a:endParaRPr lang="zh-CN" altLang="en-US"/>
          </a:p>
        </p:txBody>
      </p:sp>
      <p:sp>
        <p:nvSpPr>
          <p:cNvPr id="3" name="副标题 2">
            <a:extLst>
              <a:ext uri="{FF2B5EF4-FFF2-40B4-BE49-F238E27FC236}">
                <a16:creationId xmlns:a16="http://schemas.microsoft.com/office/drawing/2014/main" id="{E5071CF2-8BC0-80F3-7227-268B8654D4D8}"/>
              </a:ext>
            </a:extLst>
          </p:cNvPr>
          <p:cNvSpPr>
            <a:spLocks noGrp="1"/>
          </p:cNvSpPr>
          <p:nvPr>
            <p:ph type="subTitle" idx="1"/>
          </p:nvPr>
        </p:nvSpPr>
        <p:spPr>
          <a:xfrm>
            <a:off x="1524000" y="4428798"/>
            <a:ext cx="9144000" cy="829001"/>
          </a:xfrm>
        </p:spPr>
        <p:txBody>
          <a:bodyPr>
            <a:normAutofit lnSpcReduction="10000"/>
          </a:bodyPr>
          <a:lstStyle/>
          <a:p>
            <a:r>
              <a:rPr lang="en-US" altLang="zh-CN" dirty="0"/>
              <a:t>JC 1/9/2026</a:t>
            </a:r>
          </a:p>
          <a:p>
            <a:r>
              <a:rPr lang="en-US" altLang="zh-CN" dirty="0"/>
              <a:t>Wendao</a:t>
            </a:r>
            <a:endParaRPr lang="zh-CN" altLang="en-US" dirty="0"/>
          </a:p>
        </p:txBody>
      </p:sp>
      <p:pic>
        <p:nvPicPr>
          <p:cNvPr id="5" name="图片 4" descr="文本&#10;&#10;AI 生成的内容可能不正确。">
            <a:extLst>
              <a:ext uri="{FF2B5EF4-FFF2-40B4-BE49-F238E27FC236}">
                <a16:creationId xmlns:a16="http://schemas.microsoft.com/office/drawing/2014/main" id="{1DD955A1-E9EA-089B-CDF5-9AA478A4C490}"/>
              </a:ext>
            </a:extLst>
          </p:cNvPr>
          <p:cNvPicPr>
            <a:picLocks noChangeAspect="1"/>
          </p:cNvPicPr>
          <p:nvPr/>
        </p:nvPicPr>
        <p:blipFill>
          <a:blip r:embed="rId2"/>
          <a:stretch>
            <a:fillRect/>
          </a:stretch>
        </p:blipFill>
        <p:spPr>
          <a:xfrm>
            <a:off x="1416308" y="1188088"/>
            <a:ext cx="9780719" cy="2482228"/>
          </a:xfrm>
          <a:prstGeom prst="rect">
            <a:avLst/>
          </a:prstGeom>
        </p:spPr>
      </p:pic>
    </p:spTree>
    <p:extLst>
      <p:ext uri="{BB962C8B-B14F-4D97-AF65-F5344CB8AC3E}">
        <p14:creationId xmlns:p14="http://schemas.microsoft.com/office/powerpoint/2010/main" val="105925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图形用户界面&#10;&#10;AI 生成的内容可能不正确。">
            <a:extLst>
              <a:ext uri="{FF2B5EF4-FFF2-40B4-BE49-F238E27FC236}">
                <a16:creationId xmlns:a16="http://schemas.microsoft.com/office/drawing/2014/main" id="{C85C46E0-964E-2854-0595-4B657736FB3F}"/>
              </a:ext>
            </a:extLst>
          </p:cNvPr>
          <p:cNvPicPr>
            <a:picLocks noChangeAspect="1"/>
          </p:cNvPicPr>
          <p:nvPr/>
        </p:nvPicPr>
        <p:blipFill>
          <a:blip r:embed="rId2"/>
          <a:stretch>
            <a:fillRect/>
          </a:stretch>
        </p:blipFill>
        <p:spPr>
          <a:xfrm>
            <a:off x="2842093" y="477768"/>
            <a:ext cx="7674005" cy="6172735"/>
          </a:xfrm>
          <a:prstGeom prst="rect">
            <a:avLst/>
          </a:prstGeom>
        </p:spPr>
      </p:pic>
      <p:sp>
        <p:nvSpPr>
          <p:cNvPr id="6" name="文本框 5">
            <a:extLst>
              <a:ext uri="{FF2B5EF4-FFF2-40B4-BE49-F238E27FC236}">
                <a16:creationId xmlns:a16="http://schemas.microsoft.com/office/drawing/2014/main" id="{C16414DE-04CA-3A4A-1F4C-071ECF20639E}"/>
              </a:ext>
            </a:extLst>
          </p:cNvPr>
          <p:cNvSpPr txBox="1"/>
          <p:nvPr/>
        </p:nvSpPr>
        <p:spPr>
          <a:xfrm>
            <a:off x="569345" y="1068313"/>
            <a:ext cx="2213114" cy="923330"/>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Larger LLR indicate the sequence is more stable</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208C9874-668E-D3C0-DE57-59928F204A84}"/>
              </a:ext>
            </a:extLst>
          </p:cNvPr>
          <p:cNvSpPr txBox="1"/>
          <p:nvPr/>
        </p:nvSpPr>
        <p:spPr>
          <a:xfrm>
            <a:off x="569344" y="2347148"/>
            <a:ext cx="2346133" cy="1200329"/>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Larger </a:t>
            </a:r>
            <a:r>
              <a:rPr lang="en-US" altLang="zh-CN" dirty="0" err="1">
                <a:latin typeface="Arial" panose="020B0604020202020204" pitchFamily="34" charset="0"/>
                <a:cs typeface="Arial" panose="020B0604020202020204" pitchFamily="34" charset="0"/>
              </a:rPr>
              <a:t>ipLDDT</a:t>
            </a:r>
            <a:r>
              <a:rPr lang="en-US" altLang="zh-CN" dirty="0">
                <a:latin typeface="Arial" panose="020B0604020202020204" pitchFamily="34" charset="0"/>
                <a:cs typeface="Arial" panose="020B0604020202020204" pitchFamily="34" charset="0"/>
              </a:rPr>
              <a:t> indicates stronger interface contact between two proteins</a:t>
            </a:r>
            <a:endParaRPr lang="zh-CN" altLang="en-US" dirty="0">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578A9732-D65B-958E-E205-8140A705C9AB}"/>
              </a:ext>
            </a:extLst>
          </p:cNvPr>
          <p:cNvSpPr txBox="1"/>
          <p:nvPr/>
        </p:nvSpPr>
        <p:spPr>
          <a:xfrm>
            <a:off x="569343" y="3861023"/>
            <a:ext cx="2346133" cy="1477328"/>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Smaller (negative) RS </a:t>
            </a:r>
            <a:r>
              <a:rPr lang="en-US" altLang="zh-CN" dirty="0" err="1">
                <a:latin typeface="Arial" panose="020B0604020202020204" pitchFamily="34" charset="0"/>
                <a:cs typeface="Arial" panose="020B0604020202020204" pitchFamily="34" charset="0"/>
              </a:rPr>
              <a:t>dG</a:t>
            </a:r>
            <a:r>
              <a:rPr lang="en-US" altLang="zh-CN" dirty="0">
                <a:latin typeface="Arial" panose="020B0604020202020204" pitchFamily="34" charset="0"/>
                <a:cs typeface="Arial" panose="020B0604020202020204" pitchFamily="34" charset="0"/>
              </a:rPr>
              <a:t> indicates lower binding energy, or stronger binding between two proteins</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5764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E11727-3ED1-726D-3DDF-AEBE5E3C9E66}"/>
              </a:ext>
            </a:extLst>
          </p:cNvPr>
          <p:cNvSpPr>
            <a:spLocks noGrp="1"/>
          </p:cNvSpPr>
          <p:nvPr>
            <p:ph type="title"/>
          </p:nvPr>
        </p:nvSpPr>
        <p:spPr/>
        <p:txBody>
          <a:bodyPr/>
          <a:lstStyle/>
          <a:p>
            <a:r>
              <a:rPr lang="en-US" altLang="zh-CN" dirty="0"/>
              <a:t>Scientific critic is critical</a:t>
            </a:r>
            <a:endParaRPr lang="zh-CN" altLang="en-US" dirty="0"/>
          </a:p>
        </p:txBody>
      </p:sp>
      <p:sp>
        <p:nvSpPr>
          <p:cNvPr id="3" name="内容占位符 2">
            <a:extLst>
              <a:ext uri="{FF2B5EF4-FFF2-40B4-BE49-F238E27FC236}">
                <a16:creationId xmlns:a16="http://schemas.microsoft.com/office/drawing/2014/main" id="{B1733442-8719-7A10-8CB6-FDC688244097}"/>
              </a:ext>
            </a:extLst>
          </p:cNvPr>
          <p:cNvSpPr>
            <a:spLocks noGrp="1"/>
          </p:cNvSpPr>
          <p:nvPr>
            <p:ph idx="1"/>
          </p:nvPr>
        </p:nvSpPr>
        <p:spPr/>
        <p:txBody>
          <a:bodyPr>
            <a:normAutofit/>
          </a:bodyPr>
          <a:lstStyle/>
          <a:p>
            <a:r>
              <a:rPr lang="en-US" altLang="zh-CN" sz="2400" dirty="0"/>
              <a:t>One agent (Computational Biologist) made an error, corrected by the other agent (Scientific Critic)</a:t>
            </a:r>
          </a:p>
          <a:p>
            <a:r>
              <a:rPr lang="en-US" altLang="zh-CN" sz="2400" dirty="0"/>
              <a:t>Properly selecting interface residuals</a:t>
            </a:r>
            <a:endParaRPr lang="zh-CN" altLang="en-US" sz="2400" dirty="0"/>
          </a:p>
        </p:txBody>
      </p:sp>
      <p:pic>
        <p:nvPicPr>
          <p:cNvPr id="5" name="图片 4" descr="文本&#10;&#10;AI 生成的内容可能不正确。">
            <a:extLst>
              <a:ext uri="{FF2B5EF4-FFF2-40B4-BE49-F238E27FC236}">
                <a16:creationId xmlns:a16="http://schemas.microsoft.com/office/drawing/2014/main" id="{1BA73140-DB3C-2CE6-699D-2C68680A4688}"/>
              </a:ext>
            </a:extLst>
          </p:cNvPr>
          <p:cNvPicPr>
            <a:picLocks noChangeAspect="1"/>
          </p:cNvPicPr>
          <p:nvPr/>
        </p:nvPicPr>
        <p:blipFill>
          <a:blip r:embed="rId2"/>
          <a:stretch>
            <a:fillRect/>
          </a:stretch>
        </p:blipFill>
        <p:spPr>
          <a:xfrm>
            <a:off x="109950" y="4779604"/>
            <a:ext cx="5774016" cy="1532296"/>
          </a:xfrm>
          <a:prstGeom prst="rect">
            <a:avLst/>
          </a:prstGeom>
        </p:spPr>
      </p:pic>
      <p:pic>
        <p:nvPicPr>
          <p:cNvPr id="7" name="图片 6" descr="图形用户界面, 应用程序, 公司名称&#10;&#10;AI 生成的内容可能不正确。">
            <a:extLst>
              <a:ext uri="{FF2B5EF4-FFF2-40B4-BE49-F238E27FC236}">
                <a16:creationId xmlns:a16="http://schemas.microsoft.com/office/drawing/2014/main" id="{FB9F3BA3-046F-EDB2-D381-3790E78ABB0D}"/>
              </a:ext>
            </a:extLst>
          </p:cNvPr>
          <p:cNvPicPr>
            <a:picLocks noChangeAspect="1"/>
          </p:cNvPicPr>
          <p:nvPr/>
        </p:nvPicPr>
        <p:blipFill>
          <a:blip r:embed="rId3"/>
          <a:stretch>
            <a:fillRect/>
          </a:stretch>
        </p:blipFill>
        <p:spPr>
          <a:xfrm>
            <a:off x="1937076" y="3416624"/>
            <a:ext cx="1386960" cy="1295512"/>
          </a:xfrm>
          <a:prstGeom prst="rect">
            <a:avLst/>
          </a:prstGeom>
        </p:spPr>
      </p:pic>
      <p:pic>
        <p:nvPicPr>
          <p:cNvPr id="9" name="图片 8" descr="图形用户界面, 文本, 应用程序, 电子邮件&#10;&#10;AI 生成的内容可能不正确。">
            <a:extLst>
              <a:ext uri="{FF2B5EF4-FFF2-40B4-BE49-F238E27FC236}">
                <a16:creationId xmlns:a16="http://schemas.microsoft.com/office/drawing/2014/main" id="{8A5D058E-1AAE-AD72-47B8-09BBB7729E9F}"/>
              </a:ext>
            </a:extLst>
          </p:cNvPr>
          <p:cNvPicPr>
            <a:picLocks noChangeAspect="1"/>
          </p:cNvPicPr>
          <p:nvPr/>
        </p:nvPicPr>
        <p:blipFill>
          <a:blip r:embed="rId4"/>
          <a:stretch>
            <a:fillRect/>
          </a:stretch>
        </p:blipFill>
        <p:spPr>
          <a:xfrm>
            <a:off x="6241776" y="4007010"/>
            <a:ext cx="5676399" cy="2681459"/>
          </a:xfrm>
          <a:prstGeom prst="rect">
            <a:avLst/>
          </a:prstGeom>
        </p:spPr>
      </p:pic>
      <p:pic>
        <p:nvPicPr>
          <p:cNvPr id="10" name="图片 9" descr="图形用户界面, 应用程序, 公司名称&#10;&#10;AI 生成的内容可能不正确。">
            <a:extLst>
              <a:ext uri="{FF2B5EF4-FFF2-40B4-BE49-F238E27FC236}">
                <a16:creationId xmlns:a16="http://schemas.microsoft.com/office/drawing/2014/main" id="{36519DF3-E413-F920-00E1-DB64E86CBF06}"/>
              </a:ext>
            </a:extLst>
          </p:cNvPr>
          <p:cNvPicPr>
            <a:picLocks noChangeAspect="1"/>
          </p:cNvPicPr>
          <p:nvPr/>
        </p:nvPicPr>
        <p:blipFill>
          <a:blip r:embed="rId3"/>
          <a:stretch>
            <a:fillRect/>
          </a:stretch>
        </p:blipFill>
        <p:spPr>
          <a:xfrm>
            <a:off x="7373782" y="2654624"/>
            <a:ext cx="1386960" cy="1295512"/>
          </a:xfrm>
          <a:prstGeom prst="rect">
            <a:avLst/>
          </a:prstGeom>
        </p:spPr>
      </p:pic>
      <p:pic>
        <p:nvPicPr>
          <p:cNvPr id="12" name="图片 11" descr="图片包含 公司名称&#10;&#10;AI 生成的内容可能不正确。">
            <a:extLst>
              <a:ext uri="{FF2B5EF4-FFF2-40B4-BE49-F238E27FC236}">
                <a16:creationId xmlns:a16="http://schemas.microsoft.com/office/drawing/2014/main" id="{C03A127D-2FD8-1C05-199D-8BEBCFB4EDF9}"/>
              </a:ext>
            </a:extLst>
          </p:cNvPr>
          <p:cNvPicPr>
            <a:picLocks noChangeAspect="1"/>
          </p:cNvPicPr>
          <p:nvPr/>
        </p:nvPicPr>
        <p:blipFill>
          <a:blip r:embed="rId5"/>
          <a:stretch>
            <a:fillRect/>
          </a:stretch>
        </p:blipFill>
        <p:spPr>
          <a:xfrm>
            <a:off x="9393594" y="2654624"/>
            <a:ext cx="998307" cy="1234547"/>
          </a:xfrm>
          <a:prstGeom prst="rect">
            <a:avLst/>
          </a:prstGeom>
        </p:spPr>
      </p:pic>
      <p:sp>
        <p:nvSpPr>
          <p:cNvPr id="13" name="箭头: 左右 12">
            <a:extLst>
              <a:ext uri="{FF2B5EF4-FFF2-40B4-BE49-F238E27FC236}">
                <a16:creationId xmlns:a16="http://schemas.microsoft.com/office/drawing/2014/main" id="{C23D3ADB-FE4C-3AE7-982D-FBE5403F69AA}"/>
              </a:ext>
            </a:extLst>
          </p:cNvPr>
          <p:cNvSpPr/>
          <p:nvPr/>
        </p:nvSpPr>
        <p:spPr>
          <a:xfrm>
            <a:off x="8637632" y="3106516"/>
            <a:ext cx="746551" cy="225287"/>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24438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8C2953-3DD3-7A93-664F-14D401827526}"/>
              </a:ext>
            </a:extLst>
          </p:cNvPr>
          <p:cNvSpPr>
            <a:spLocks noGrp="1"/>
          </p:cNvSpPr>
          <p:nvPr>
            <p:ph type="title"/>
          </p:nvPr>
        </p:nvSpPr>
        <p:spPr/>
        <p:txBody>
          <a:bodyPr/>
          <a:lstStyle/>
          <a:p>
            <a:r>
              <a:rPr lang="en-US" altLang="zh-CN" dirty="0"/>
              <a:t>Code enhancement via multi-agent interaction</a:t>
            </a:r>
            <a:endParaRPr lang="zh-CN" altLang="en-US" dirty="0"/>
          </a:p>
        </p:txBody>
      </p:sp>
      <p:sp>
        <p:nvSpPr>
          <p:cNvPr id="3" name="内容占位符 2">
            <a:extLst>
              <a:ext uri="{FF2B5EF4-FFF2-40B4-BE49-F238E27FC236}">
                <a16:creationId xmlns:a16="http://schemas.microsoft.com/office/drawing/2014/main" id="{9687FFCA-DE29-2413-8D6E-9FF01733E112}"/>
              </a:ext>
            </a:extLst>
          </p:cNvPr>
          <p:cNvSpPr>
            <a:spLocks noGrp="1"/>
          </p:cNvSpPr>
          <p:nvPr>
            <p:ph idx="1"/>
          </p:nvPr>
        </p:nvSpPr>
        <p:spPr>
          <a:xfrm>
            <a:off x="838200" y="1825625"/>
            <a:ext cx="4038600" cy="4351338"/>
          </a:xfrm>
        </p:spPr>
        <p:txBody>
          <a:bodyPr/>
          <a:lstStyle/>
          <a:p>
            <a:r>
              <a:rPr lang="en-US" altLang="zh-CN" sz="2400" dirty="0"/>
              <a:t>Human evaluation of multi-agent or single-agent generated code</a:t>
            </a:r>
          </a:p>
          <a:p>
            <a:r>
              <a:rPr lang="en-US" altLang="zh-CN" sz="2400" dirty="0"/>
              <a:t>Multi-agent generated code is usually better</a:t>
            </a:r>
          </a:p>
          <a:p>
            <a:endParaRPr lang="zh-CN" altLang="en-US" dirty="0"/>
          </a:p>
        </p:txBody>
      </p:sp>
      <p:pic>
        <p:nvPicPr>
          <p:cNvPr id="5" name="图片 4" descr="图表, 散点图&#10;&#10;AI 生成的内容可能不正确。">
            <a:extLst>
              <a:ext uri="{FF2B5EF4-FFF2-40B4-BE49-F238E27FC236}">
                <a16:creationId xmlns:a16="http://schemas.microsoft.com/office/drawing/2014/main" id="{CE7D0359-85BE-13BC-91D3-D07530D02439}"/>
              </a:ext>
            </a:extLst>
          </p:cNvPr>
          <p:cNvPicPr>
            <a:picLocks noChangeAspect="1"/>
          </p:cNvPicPr>
          <p:nvPr/>
        </p:nvPicPr>
        <p:blipFill>
          <a:blip r:embed="rId2"/>
          <a:stretch>
            <a:fillRect/>
          </a:stretch>
        </p:blipFill>
        <p:spPr>
          <a:xfrm>
            <a:off x="5114438" y="2266121"/>
            <a:ext cx="5768150" cy="3391348"/>
          </a:xfrm>
          <a:prstGeom prst="rect">
            <a:avLst/>
          </a:prstGeom>
        </p:spPr>
      </p:pic>
    </p:spTree>
    <p:extLst>
      <p:ext uri="{BB962C8B-B14F-4D97-AF65-F5344CB8AC3E}">
        <p14:creationId xmlns:p14="http://schemas.microsoft.com/office/powerpoint/2010/main" val="3501331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7F47F00-2510-B954-463D-B5AF53944E02}"/>
              </a:ext>
            </a:extLst>
          </p:cNvPr>
          <p:cNvSpPr>
            <a:spLocks noGrp="1"/>
          </p:cNvSpPr>
          <p:nvPr>
            <p:ph type="title"/>
          </p:nvPr>
        </p:nvSpPr>
        <p:spPr/>
        <p:txBody>
          <a:bodyPr/>
          <a:lstStyle/>
          <a:p>
            <a:r>
              <a:rPr lang="en-US" altLang="zh-CN" dirty="0"/>
              <a:t>Nanobody design analysis</a:t>
            </a:r>
            <a:endParaRPr lang="zh-CN" altLang="en-US" dirty="0"/>
          </a:p>
        </p:txBody>
      </p:sp>
      <p:sp>
        <p:nvSpPr>
          <p:cNvPr id="3" name="内容占位符 2">
            <a:extLst>
              <a:ext uri="{FF2B5EF4-FFF2-40B4-BE49-F238E27FC236}">
                <a16:creationId xmlns:a16="http://schemas.microsoft.com/office/drawing/2014/main" id="{DE2D2BC6-16DA-E3CB-6C64-6C586D9B1D2D}"/>
              </a:ext>
            </a:extLst>
          </p:cNvPr>
          <p:cNvSpPr>
            <a:spLocks noGrp="1"/>
          </p:cNvSpPr>
          <p:nvPr>
            <p:ph idx="1"/>
          </p:nvPr>
        </p:nvSpPr>
        <p:spPr>
          <a:xfrm>
            <a:off x="838200" y="1825625"/>
            <a:ext cx="11062252" cy="4351338"/>
          </a:xfrm>
        </p:spPr>
        <p:txBody>
          <a:bodyPr>
            <a:normAutofit/>
          </a:bodyPr>
          <a:lstStyle/>
          <a:p>
            <a:r>
              <a:rPr lang="en-US" altLang="zh-CN" sz="2400" dirty="0"/>
              <a:t>Nanobody design improved after several rounds of code execution</a:t>
            </a:r>
          </a:p>
          <a:p>
            <a:r>
              <a:rPr lang="en-US" altLang="zh-CN" sz="2400" dirty="0"/>
              <a:t>Each round introduces one more amino acid substitution</a:t>
            </a:r>
            <a:endParaRPr lang="zh-CN" altLang="en-US" sz="2400" dirty="0"/>
          </a:p>
        </p:txBody>
      </p:sp>
      <p:pic>
        <p:nvPicPr>
          <p:cNvPr id="7" name="图片 6" descr="图表&#10;&#10;AI 生成的内容可能不正确。">
            <a:extLst>
              <a:ext uri="{FF2B5EF4-FFF2-40B4-BE49-F238E27FC236}">
                <a16:creationId xmlns:a16="http://schemas.microsoft.com/office/drawing/2014/main" id="{C3B0D694-9D8D-4774-66EB-5ECB70DAC313}"/>
              </a:ext>
            </a:extLst>
          </p:cNvPr>
          <p:cNvPicPr>
            <a:picLocks noChangeAspect="1"/>
          </p:cNvPicPr>
          <p:nvPr/>
        </p:nvPicPr>
        <p:blipFill>
          <a:blip r:embed="rId2"/>
          <a:stretch>
            <a:fillRect/>
          </a:stretch>
        </p:blipFill>
        <p:spPr>
          <a:xfrm>
            <a:off x="1965081" y="2637322"/>
            <a:ext cx="8852987" cy="4220678"/>
          </a:xfrm>
          <a:prstGeom prst="rect">
            <a:avLst/>
          </a:prstGeom>
        </p:spPr>
      </p:pic>
      <p:pic>
        <p:nvPicPr>
          <p:cNvPr id="9" name="图片 8">
            <a:extLst>
              <a:ext uri="{FF2B5EF4-FFF2-40B4-BE49-F238E27FC236}">
                <a16:creationId xmlns:a16="http://schemas.microsoft.com/office/drawing/2014/main" id="{060DA863-AA3C-222A-69AE-0506A6761C55}"/>
              </a:ext>
            </a:extLst>
          </p:cNvPr>
          <p:cNvPicPr>
            <a:picLocks noChangeAspect="1"/>
          </p:cNvPicPr>
          <p:nvPr/>
        </p:nvPicPr>
        <p:blipFill>
          <a:blip r:embed="rId3"/>
          <a:stretch>
            <a:fillRect/>
          </a:stretch>
        </p:blipFill>
        <p:spPr>
          <a:xfrm>
            <a:off x="7763393" y="4110834"/>
            <a:ext cx="4428607" cy="525536"/>
          </a:xfrm>
          <a:prstGeom prst="rect">
            <a:avLst/>
          </a:prstGeom>
        </p:spPr>
      </p:pic>
    </p:spTree>
    <p:extLst>
      <p:ext uri="{BB962C8B-B14F-4D97-AF65-F5344CB8AC3E}">
        <p14:creationId xmlns:p14="http://schemas.microsoft.com/office/powerpoint/2010/main" val="2885360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0D6888-DDDB-1217-CE42-C7D5C75BBCE3}"/>
              </a:ext>
            </a:extLst>
          </p:cNvPr>
          <p:cNvSpPr>
            <a:spLocks noGrp="1"/>
          </p:cNvSpPr>
          <p:nvPr>
            <p:ph type="title"/>
          </p:nvPr>
        </p:nvSpPr>
        <p:spPr/>
        <p:txBody>
          <a:bodyPr/>
          <a:lstStyle/>
          <a:p>
            <a:r>
              <a:rPr lang="en-US" altLang="zh-CN" dirty="0"/>
              <a:t>Best design selection </a:t>
            </a:r>
            <a:endParaRPr lang="zh-CN" altLang="en-US" dirty="0"/>
          </a:p>
        </p:txBody>
      </p:sp>
      <p:sp>
        <p:nvSpPr>
          <p:cNvPr id="3" name="内容占位符 2">
            <a:extLst>
              <a:ext uri="{FF2B5EF4-FFF2-40B4-BE49-F238E27FC236}">
                <a16:creationId xmlns:a16="http://schemas.microsoft.com/office/drawing/2014/main" id="{CCB5CF59-EA52-423F-1CE4-ACA341C26626}"/>
              </a:ext>
            </a:extLst>
          </p:cNvPr>
          <p:cNvSpPr>
            <a:spLocks noGrp="1"/>
          </p:cNvSpPr>
          <p:nvPr>
            <p:ph idx="1"/>
          </p:nvPr>
        </p:nvSpPr>
        <p:spPr/>
        <p:txBody>
          <a:bodyPr>
            <a:normAutofit/>
          </a:bodyPr>
          <a:lstStyle/>
          <a:p>
            <a:r>
              <a:rPr lang="en-US" altLang="zh-CN" sz="2400" dirty="0"/>
              <a:t>The largest number of design selected from Round 4</a:t>
            </a:r>
            <a:endParaRPr lang="zh-CN" altLang="en-US" sz="2400" dirty="0"/>
          </a:p>
        </p:txBody>
      </p:sp>
      <p:pic>
        <p:nvPicPr>
          <p:cNvPr id="5" name="图片 4" descr="图表, 散点图&#10;&#10;AI 生成的内容可能不正确。">
            <a:extLst>
              <a:ext uri="{FF2B5EF4-FFF2-40B4-BE49-F238E27FC236}">
                <a16:creationId xmlns:a16="http://schemas.microsoft.com/office/drawing/2014/main" id="{D5022B45-A954-5A5C-F8B7-A62348EEF3AD}"/>
              </a:ext>
            </a:extLst>
          </p:cNvPr>
          <p:cNvPicPr>
            <a:picLocks noChangeAspect="1"/>
          </p:cNvPicPr>
          <p:nvPr/>
        </p:nvPicPr>
        <p:blipFill>
          <a:blip r:embed="rId2"/>
          <a:stretch>
            <a:fillRect/>
          </a:stretch>
        </p:blipFill>
        <p:spPr>
          <a:xfrm>
            <a:off x="290387" y="3162830"/>
            <a:ext cx="11491956" cy="3063505"/>
          </a:xfrm>
          <a:prstGeom prst="rect">
            <a:avLst/>
          </a:prstGeom>
        </p:spPr>
      </p:pic>
      <p:sp>
        <p:nvSpPr>
          <p:cNvPr id="6" name="文本框 5">
            <a:extLst>
              <a:ext uri="{FF2B5EF4-FFF2-40B4-BE49-F238E27FC236}">
                <a16:creationId xmlns:a16="http://schemas.microsoft.com/office/drawing/2014/main" id="{0BE15D81-D540-51E5-6F1F-0ED9A111E24F}"/>
              </a:ext>
            </a:extLst>
          </p:cNvPr>
          <p:cNvSpPr txBox="1"/>
          <p:nvPr/>
        </p:nvSpPr>
        <p:spPr>
          <a:xfrm>
            <a:off x="8415130" y="5274899"/>
            <a:ext cx="2014331"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SARS-CoV-2 KP.3 spike protein</a:t>
            </a:r>
            <a:endParaRPr lang="zh-CN" altLang="en-US" dirty="0">
              <a:latin typeface="Arial" panose="020B0604020202020204" pitchFamily="34" charset="0"/>
              <a:cs typeface="Arial" panose="020B0604020202020204" pitchFamily="34" charset="0"/>
            </a:endParaRPr>
          </a:p>
        </p:txBody>
      </p:sp>
      <p:sp>
        <p:nvSpPr>
          <p:cNvPr id="7" name="文本框 6">
            <a:extLst>
              <a:ext uri="{FF2B5EF4-FFF2-40B4-BE49-F238E27FC236}">
                <a16:creationId xmlns:a16="http://schemas.microsoft.com/office/drawing/2014/main" id="{5D4301D1-9649-A52A-581C-B2BB22C614A5}"/>
              </a:ext>
            </a:extLst>
          </p:cNvPr>
          <p:cNvSpPr txBox="1"/>
          <p:nvPr/>
        </p:nvSpPr>
        <p:spPr>
          <a:xfrm>
            <a:off x="10561982" y="5327908"/>
            <a:ext cx="1583635"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Nanobody mutant</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2899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26299E-B9AA-C300-C483-807570E884D0}"/>
              </a:ext>
            </a:extLst>
          </p:cNvPr>
          <p:cNvSpPr>
            <a:spLocks noGrp="1"/>
          </p:cNvSpPr>
          <p:nvPr>
            <p:ph type="title"/>
          </p:nvPr>
        </p:nvSpPr>
        <p:spPr/>
        <p:txBody>
          <a:bodyPr/>
          <a:lstStyle/>
          <a:p>
            <a:r>
              <a:rPr lang="en-US" altLang="zh-CN" dirty="0"/>
              <a:t>Experimental validation</a:t>
            </a:r>
            <a:endParaRPr lang="zh-CN" altLang="en-US" dirty="0"/>
          </a:p>
        </p:txBody>
      </p:sp>
      <p:sp>
        <p:nvSpPr>
          <p:cNvPr id="3" name="内容占位符 2">
            <a:extLst>
              <a:ext uri="{FF2B5EF4-FFF2-40B4-BE49-F238E27FC236}">
                <a16:creationId xmlns:a16="http://schemas.microsoft.com/office/drawing/2014/main" id="{BAE0416D-70EE-91F0-EE58-CB02FB8B7C82}"/>
              </a:ext>
            </a:extLst>
          </p:cNvPr>
          <p:cNvSpPr>
            <a:spLocks noGrp="1"/>
          </p:cNvSpPr>
          <p:nvPr>
            <p:ph idx="1"/>
          </p:nvPr>
        </p:nvSpPr>
        <p:spPr>
          <a:xfrm>
            <a:off x="838200" y="1825624"/>
            <a:ext cx="3230217" cy="4559935"/>
          </a:xfrm>
        </p:spPr>
        <p:txBody>
          <a:bodyPr>
            <a:normAutofit/>
          </a:bodyPr>
          <a:lstStyle/>
          <a:p>
            <a:r>
              <a:rPr lang="en-US" altLang="zh-CN" sz="2000" dirty="0"/>
              <a:t>Most designed nanobodies preserved binding to original strain</a:t>
            </a:r>
          </a:p>
          <a:p>
            <a:r>
              <a:rPr lang="en-US" altLang="zh-CN" sz="2000" dirty="0"/>
              <a:t>A few nanobodies shows binding to JN.1 or KP.3</a:t>
            </a:r>
            <a:endParaRPr lang="zh-CN" altLang="en-US" sz="2000" dirty="0"/>
          </a:p>
        </p:txBody>
      </p:sp>
      <p:pic>
        <p:nvPicPr>
          <p:cNvPr id="12" name="图片 11" descr="散点图&#10;&#10;AI 生成的内容可能不正确。">
            <a:extLst>
              <a:ext uri="{FF2B5EF4-FFF2-40B4-BE49-F238E27FC236}">
                <a16:creationId xmlns:a16="http://schemas.microsoft.com/office/drawing/2014/main" id="{606D00D6-9338-1AE3-12EC-2718C85CD93C}"/>
              </a:ext>
            </a:extLst>
          </p:cNvPr>
          <p:cNvPicPr>
            <a:picLocks noChangeAspect="1"/>
          </p:cNvPicPr>
          <p:nvPr/>
        </p:nvPicPr>
        <p:blipFill>
          <a:blip r:embed="rId2"/>
          <a:stretch>
            <a:fillRect/>
          </a:stretch>
        </p:blipFill>
        <p:spPr>
          <a:xfrm>
            <a:off x="3950388" y="2173357"/>
            <a:ext cx="8092605" cy="4416510"/>
          </a:xfrm>
          <a:prstGeom prst="rect">
            <a:avLst/>
          </a:prstGeom>
        </p:spPr>
      </p:pic>
      <p:sp>
        <p:nvSpPr>
          <p:cNvPr id="5" name="文本框 4">
            <a:extLst>
              <a:ext uri="{FF2B5EF4-FFF2-40B4-BE49-F238E27FC236}">
                <a16:creationId xmlns:a16="http://schemas.microsoft.com/office/drawing/2014/main" id="{DCEB6FE7-D942-9741-D3A7-7BE951EEB7BE}"/>
              </a:ext>
            </a:extLst>
          </p:cNvPr>
          <p:cNvSpPr txBox="1"/>
          <p:nvPr/>
        </p:nvSpPr>
        <p:spPr>
          <a:xfrm>
            <a:off x="4691270" y="2027583"/>
            <a:ext cx="3690730"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JN.1</a:t>
            </a:r>
            <a:endParaRPr lang="zh-CN" altLang="en-US" dirty="0">
              <a:latin typeface="Arial" panose="020B0604020202020204" pitchFamily="34" charset="0"/>
              <a:cs typeface="Arial" panose="020B0604020202020204" pitchFamily="34" charset="0"/>
            </a:endParaRPr>
          </a:p>
        </p:txBody>
      </p:sp>
      <p:graphicFrame>
        <p:nvGraphicFramePr>
          <p:cNvPr id="6" name="表格 5">
            <a:extLst>
              <a:ext uri="{FF2B5EF4-FFF2-40B4-BE49-F238E27FC236}">
                <a16:creationId xmlns:a16="http://schemas.microsoft.com/office/drawing/2014/main" id="{7E400150-65F0-4290-F235-FDB81F591056}"/>
              </a:ext>
            </a:extLst>
          </p:cNvPr>
          <p:cNvGraphicFramePr>
            <a:graphicFrameLocks noGrp="1"/>
          </p:cNvGraphicFramePr>
          <p:nvPr>
            <p:extLst>
              <p:ext uri="{D42A27DB-BD31-4B8C-83A1-F6EECF244321}">
                <p14:modId xmlns:p14="http://schemas.microsoft.com/office/powerpoint/2010/main" val="589945433"/>
              </p:ext>
            </p:extLst>
          </p:nvPr>
        </p:nvGraphicFramePr>
        <p:xfrm>
          <a:off x="7467600" y="183161"/>
          <a:ext cx="4376532" cy="1990196"/>
        </p:xfrm>
        <a:graphic>
          <a:graphicData uri="http://schemas.openxmlformats.org/drawingml/2006/table">
            <a:tbl>
              <a:tblPr firstRow="1">
                <a:tableStyleId>{D27102A9-8310-4765-A935-A1911B00CA55}</a:tableStyleId>
              </a:tblPr>
              <a:tblGrid>
                <a:gridCol w="1094133">
                  <a:extLst>
                    <a:ext uri="{9D8B030D-6E8A-4147-A177-3AD203B41FA5}">
                      <a16:colId xmlns:a16="http://schemas.microsoft.com/office/drawing/2014/main" val="2937856120"/>
                    </a:ext>
                  </a:extLst>
                </a:gridCol>
                <a:gridCol w="1094133">
                  <a:extLst>
                    <a:ext uri="{9D8B030D-6E8A-4147-A177-3AD203B41FA5}">
                      <a16:colId xmlns:a16="http://schemas.microsoft.com/office/drawing/2014/main" val="157548347"/>
                    </a:ext>
                  </a:extLst>
                </a:gridCol>
                <a:gridCol w="1094133">
                  <a:extLst>
                    <a:ext uri="{9D8B030D-6E8A-4147-A177-3AD203B41FA5}">
                      <a16:colId xmlns:a16="http://schemas.microsoft.com/office/drawing/2014/main" val="559489089"/>
                    </a:ext>
                  </a:extLst>
                </a:gridCol>
                <a:gridCol w="1094133">
                  <a:extLst>
                    <a:ext uri="{9D8B030D-6E8A-4147-A177-3AD203B41FA5}">
                      <a16:colId xmlns:a16="http://schemas.microsoft.com/office/drawing/2014/main" val="1839725797"/>
                    </a:ext>
                  </a:extLst>
                </a:gridCol>
              </a:tblGrid>
              <a:tr h="455950">
                <a:tc>
                  <a:txBody>
                    <a:bodyPr/>
                    <a:lstStyle/>
                    <a:p>
                      <a:pPr algn="l" fontAlgn="b">
                        <a:buNone/>
                      </a:pPr>
                      <a:r>
                        <a:rPr lang="en-US" sz="1000" u="none" strike="noStrike">
                          <a:effectLst/>
                          <a:latin typeface="Arial" panose="020B0604020202020204" pitchFamily="34" charset="0"/>
                          <a:cs typeface="Arial" panose="020B0604020202020204" pitchFamily="34" charset="0"/>
                        </a:rPr>
                        <a:t>Variant</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en-US" sz="1000" u="none" strike="noStrike">
                          <a:effectLst/>
                          <a:latin typeface="Arial" panose="020B0604020202020204" pitchFamily="34" charset="0"/>
                          <a:cs typeface="Arial" panose="020B0604020202020204" pitchFamily="34" charset="0"/>
                        </a:rPr>
                        <a:t>Lineage Context</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en-US" sz="1000" u="none" strike="noStrike">
                          <a:effectLst/>
                          <a:latin typeface="Arial" panose="020B0604020202020204" pitchFamily="34" charset="0"/>
                          <a:cs typeface="Arial" panose="020B0604020202020204" pitchFamily="34" charset="0"/>
                        </a:rPr>
                        <a:t>Key Identifying Spike Mutations</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ctr">
                        <a:buNone/>
                      </a:pPr>
                      <a:r>
                        <a:rPr lang="en-US" sz="1000" u="none" strike="noStrike" dirty="0">
                          <a:effectLst/>
                          <a:latin typeface="Arial" panose="020B0604020202020204" pitchFamily="34" charset="0"/>
                          <a:cs typeface="Arial" panose="020B0604020202020204" pitchFamily="34" charset="0"/>
                        </a:rPr>
                        <a:t>Estimated Total nucleotide Mutations (Genome-wide)</a:t>
                      </a:r>
                      <a:endPar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ctr"/>
                </a:tc>
                <a:extLst>
                  <a:ext uri="{0D108BD9-81ED-4DB2-BD59-A6C34878D82A}">
                    <a16:rowId xmlns:a16="http://schemas.microsoft.com/office/drawing/2014/main" val="1857006780"/>
                  </a:ext>
                </a:extLst>
              </a:tr>
              <a:tr h="343244">
                <a:tc>
                  <a:txBody>
                    <a:bodyPr/>
                    <a:lstStyle/>
                    <a:p>
                      <a:pPr algn="l" fontAlgn="b">
                        <a:buNone/>
                      </a:pPr>
                      <a:r>
                        <a:rPr lang="en-US" sz="1000" u="none" strike="noStrike">
                          <a:effectLst/>
                          <a:latin typeface="Arial" panose="020B0604020202020204" pitchFamily="34" charset="0"/>
                          <a:cs typeface="Arial" panose="020B0604020202020204" pitchFamily="34" charset="0"/>
                        </a:rPr>
                        <a:t>Wuhan-Hu-1</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en-US" sz="1000" u="none" strike="noStrike">
                          <a:effectLst/>
                          <a:latin typeface="Arial" panose="020B0604020202020204" pitchFamily="34" charset="0"/>
                          <a:cs typeface="Arial" panose="020B0604020202020204" pitchFamily="34" charset="0"/>
                        </a:rPr>
                        <a:t>Original Reference</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en-US" sz="1000" u="none" strike="noStrike">
                          <a:effectLst/>
                          <a:latin typeface="Arial" panose="020B0604020202020204" pitchFamily="34" charset="0"/>
                          <a:cs typeface="Arial" panose="020B0604020202020204" pitchFamily="34" charset="0"/>
                        </a:rPr>
                        <a:t>None</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r" fontAlgn="b">
                        <a:buNone/>
                      </a:pPr>
                      <a:r>
                        <a:rPr lang="en-US" altLang="zh-CN" sz="1000" u="none" strike="noStrike">
                          <a:effectLst/>
                          <a:latin typeface="Arial" panose="020B0604020202020204" pitchFamily="34" charset="0"/>
                          <a:cs typeface="Arial" panose="020B0604020202020204" pitchFamily="34" charset="0"/>
                        </a:rPr>
                        <a:t>0</a:t>
                      </a:r>
                      <a:endParaRPr lang="en-US" altLang="zh-CN"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extLst>
                  <a:ext uri="{0D108BD9-81ED-4DB2-BD59-A6C34878D82A}">
                    <a16:rowId xmlns:a16="http://schemas.microsoft.com/office/drawing/2014/main" val="3359897181"/>
                  </a:ext>
                </a:extLst>
              </a:tr>
              <a:tr h="343244">
                <a:tc>
                  <a:txBody>
                    <a:bodyPr/>
                    <a:lstStyle/>
                    <a:p>
                      <a:pPr algn="l" fontAlgn="b">
                        <a:buNone/>
                      </a:pPr>
                      <a:r>
                        <a:rPr lang="en-US" sz="1000" u="none" strike="noStrike">
                          <a:effectLst/>
                          <a:latin typeface="Arial" panose="020B0604020202020204" pitchFamily="34" charset="0"/>
                          <a:cs typeface="Arial" panose="020B0604020202020204" pitchFamily="34" charset="0"/>
                        </a:rPr>
                        <a:t>JN.1</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en-US" sz="1000" u="none" strike="noStrike">
                          <a:effectLst/>
                          <a:latin typeface="Arial" panose="020B0604020202020204" pitchFamily="34" charset="0"/>
                          <a:cs typeface="Arial" panose="020B0604020202020204" pitchFamily="34" charset="0"/>
                        </a:rPr>
                        <a:t>BA.2.86 descendant</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en-US" sz="1000" u="none" strike="noStrike">
                          <a:effectLst/>
                          <a:latin typeface="Arial" panose="020B0604020202020204" pitchFamily="34" charset="0"/>
                          <a:cs typeface="Arial" panose="020B0604020202020204" pitchFamily="34" charset="0"/>
                        </a:rPr>
                        <a:t>L455S</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zh-CN" altLang="en-US" sz="1000" u="none" strike="noStrike">
                          <a:effectLst/>
                          <a:latin typeface="Arial" panose="020B0604020202020204" pitchFamily="34" charset="0"/>
                          <a:cs typeface="Arial" panose="020B0604020202020204" pitchFamily="34" charset="0"/>
                        </a:rPr>
                        <a:t>∼</a:t>
                      </a:r>
                      <a:r>
                        <a:rPr lang="en-US" altLang="zh-CN" sz="1000" u="none" strike="noStrike">
                          <a:effectLst/>
                          <a:latin typeface="Arial" panose="020B0604020202020204" pitchFamily="34" charset="0"/>
                          <a:cs typeface="Arial" panose="020B0604020202020204" pitchFamily="34" charset="0"/>
                        </a:rPr>
                        <a:t>100−105</a:t>
                      </a:r>
                      <a:endParaRPr lang="en-US" altLang="zh-CN"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extLst>
                  <a:ext uri="{0D108BD9-81ED-4DB2-BD59-A6C34878D82A}">
                    <a16:rowId xmlns:a16="http://schemas.microsoft.com/office/drawing/2014/main" val="43392394"/>
                  </a:ext>
                </a:extLst>
              </a:tr>
              <a:tr h="343244">
                <a:tc>
                  <a:txBody>
                    <a:bodyPr/>
                    <a:lstStyle/>
                    <a:p>
                      <a:pPr algn="l" fontAlgn="b">
                        <a:buNone/>
                      </a:pPr>
                      <a:r>
                        <a:rPr lang="en-US" sz="1000" u="none" strike="noStrike">
                          <a:effectLst/>
                          <a:latin typeface="Arial" panose="020B0604020202020204" pitchFamily="34" charset="0"/>
                          <a:cs typeface="Arial" panose="020B0604020202020204" pitchFamily="34" charset="0"/>
                        </a:rPr>
                        <a:t>KP.3</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en-US" sz="1000" u="none" strike="noStrike">
                          <a:effectLst/>
                          <a:latin typeface="Arial" panose="020B0604020202020204" pitchFamily="34" charset="0"/>
                          <a:cs typeface="Arial" panose="020B0604020202020204" pitchFamily="34" charset="0"/>
                        </a:rPr>
                        <a:t>JN.1 descendant (FLiRT)</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en-US" sz="1000" u="none" strike="noStrike">
                          <a:effectLst/>
                          <a:latin typeface="Arial" panose="020B0604020202020204" pitchFamily="34" charset="0"/>
                          <a:cs typeface="Arial" panose="020B0604020202020204" pitchFamily="34" charset="0"/>
                        </a:rPr>
                        <a:t>F456L,Q493E</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zh-CN" altLang="en-US" sz="1000" u="none" strike="noStrike">
                          <a:effectLst/>
                          <a:latin typeface="Arial" panose="020B0604020202020204" pitchFamily="34" charset="0"/>
                          <a:cs typeface="Arial" panose="020B0604020202020204" pitchFamily="34" charset="0"/>
                        </a:rPr>
                        <a:t>∼</a:t>
                      </a:r>
                      <a:r>
                        <a:rPr lang="en-US" altLang="zh-CN" sz="1000" u="none" strike="noStrike">
                          <a:effectLst/>
                          <a:latin typeface="Arial" panose="020B0604020202020204" pitchFamily="34" charset="0"/>
                          <a:cs typeface="Arial" panose="020B0604020202020204" pitchFamily="34" charset="0"/>
                        </a:rPr>
                        <a:t>102−107</a:t>
                      </a:r>
                      <a:endParaRPr lang="en-US" altLang="zh-CN"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extLst>
                  <a:ext uri="{0D108BD9-81ED-4DB2-BD59-A6C34878D82A}">
                    <a16:rowId xmlns:a16="http://schemas.microsoft.com/office/drawing/2014/main" val="3509229565"/>
                  </a:ext>
                </a:extLst>
              </a:tr>
              <a:tr h="343244">
                <a:tc>
                  <a:txBody>
                    <a:bodyPr/>
                    <a:lstStyle/>
                    <a:p>
                      <a:pPr algn="l" fontAlgn="b">
                        <a:buNone/>
                      </a:pPr>
                      <a:r>
                        <a:rPr lang="en-US" sz="1000" u="none" strike="noStrike">
                          <a:effectLst/>
                          <a:latin typeface="Arial" panose="020B0604020202020204" pitchFamily="34" charset="0"/>
                          <a:cs typeface="Arial" panose="020B0604020202020204" pitchFamily="34" charset="0"/>
                        </a:rPr>
                        <a:t>KP.2.3</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en-US" sz="1000" u="none" strike="noStrike">
                          <a:effectLst/>
                          <a:latin typeface="Arial" panose="020B0604020202020204" pitchFamily="34" charset="0"/>
                          <a:cs typeface="Arial" panose="020B0604020202020204" pitchFamily="34" charset="0"/>
                        </a:rPr>
                        <a:t>KP.2 descendant</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en-US" sz="1000" u="none" strike="noStrike">
                          <a:effectLst/>
                          <a:latin typeface="Arial" panose="020B0604020202020204" pitchFamily="34" charset="0"/>
                          <a:cs typeface="Arial" panose="020B0604020202020204" pitchFamily="34" charset="0"/>
                        </a:rPr>
                        <a:t>R346T,F456L,S31del</a:t>
                      </a:r>
                      <a:endParaRPr lang="en-US" sz="10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tc>
                  <a:txBody>
                    <a:bodyPr/>
                    <a:lstStyle/>
                    <a:p>
                      <a:pPr algn="l" fontAlgn="b">
                        <a:buNone/>
                      </a:pPr>
                      <a:r>
                        <a:rPr lang="zh-CN" altLang="en-US" sz="1000" u="none" strike="noStrike" dirty="0">
                          <a:effectLst/>
                          <a:latin typeface="Arial" panose="020B0604020202020204" pitchFamily="34" charset="0"/>
                          <a:cs typeface="Arial" panose="020B0604020202020204" pitchFamily="34" charset="0"/>
                        </a:rPr>
                        <a:t>∼</a:t>
                      </a:r>
                      <a:r>
                        <a:rPr lang="en-US" altLang="zh-CN" sz="1000" u="none" strike="noStrike" dirty="0">
                          <a:effectLst/>
                          <a:latin typeface="Arial" panose="020B0604020202020204" pitchFamily="34" charset="0"/>
                          <a:cs typeface="Arial" panose="020B0604020202020204" pitchFamily="34" charset="0"/>
                        </a:rPr>
                        <a:t>103−108</a:t>
                      </a:r>
                      <a:endParaRPr lang="en-US" altLang="zh-CN"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tc>
                <a:extLst>
                  <a:ext uri="{0D108BD9-81ED-4DB2-BD59-A6C34878D82A}">
                    <a16:rowId xmlns:a16="http://schemas.microsoft.com/office/drawing/2014/main" val="3398080384"/>
                  </a:ext>
                </a:extLst>
              </a:tr>
            </a:tbl>
          </a:graphicData>
        </a:graphic>
      </p:graphicFrame>
    </p:spTree>
    <p:extLst>
      <p:ext uri="{BB962C8B-B14F-4D97-AF65-F5344CB8AC3E}">
        <p14:creationId xmlns:p14="http://schemas.microsoft.com/office/powerpoint/2010/main" val="3778148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161ED4-1E34-D027-CF06-6C845CDC1406}"/>
              </a:ext>
            </a:extLst>
          </p:cNvPr>
          <p:cNvSpPr>
            <a:spLocks noGrp="1"/>
          </p:cNvSpPr>
          <p:nvPr>
            <p:ph type="title"/>
          </p:nvPr>
        </p:nvSpPr>
        <p:spPr/>
        <p:txBody>
          <a:bodyPr/>
          <a:lstStyle/>
          <a:p>
            <a:r>
              <a:rPr lang="en-US" altLang="zh-CN" dirty="0"/>
              <a:t>Is the design validated?</a:t>
            </a:r>
            <a:endParaRPr lang="zh-CN" altLang="en-US" dirty="0"/>
          </a:p>
        </p:txBody>
      </p:sp>
      <p:sp>
        <p:nvSpPr>
          <p:cNvPr id="3" name="内容占位符 2">
            <a:extLst>
              <a:ext uri="{FF2B5EF4-FFF2-40B4-BE49-F238E27FC236}">
                <a16:creationId xmlns:a16="http://schemas.microsoft.com/office/drawing/2014/main" id="{323D0027-D6BF-C1F9-EC76-8872E40B0A68}"/>
              </a:ext>
            </a:extLst>
          </p:cNvPr>
          <p:cNvSpPr>
            <a:spLocks noGrp="1"/>
          </p:cNvSpPr>
          <p:nvPr>
            <p:ph idx="1"/>
          </p:nvPr>
        </p:nvSpPr>
        <p:spPr>
          <a:xfrm>
            <a:off x="838200" y="1825625"/>
            <a:ext cx="3969013" cy="4351338"/>
          </a:xfrm>
        </p:spPr>
        <p:txBody>
          <a:bodyPr>
            <a:normAutofit/>
          </a:bodyPr>
          <a:lstStyle/>
          <a:p>
            <a:r>
              <a:rPr lang="en-US" altLang="zh-CN" sz="2400" dirty="0"/>
              <a:t>Recall that the primary target is KP.3 rather than JN.1</a:t>
            </a:r>
          </a:p>
          <a:p>
            <a:r>
              <a:rPr lang="en-US" altLang="zh-CN" sz="2400" dirty="0"/>
              <a:t>The final design still has low binding intensity to KP.3</a:t>
            </a:r>
            <a:endParaRPr lang="zh-CN" altLang="en-US" sz="2400" dirty="0"/>
          </a:p>
        </p:txBody>
      </p:sp>
      <p:pic>
        <p:nvPicPr>
          <p:cNvPr id="7" name="图片 6" descr="图形用户界面, 应用程序&#10;&#10;AI 生成的内容可能不正确。">
            <a:extLst>
              <a:ext uri="{FF2B5EF4-FFF2-40B4-BE49-F238E27FC236}">
                <a16:creationId xmlns:a16="http://schemas.microsoft.com/office/drawing/2014/main" id="{39AECAE1-9A51-EA9A-20B4-D02583B6C3C1}"/>
              </a:ext>
            </a:extLst>
          </p:cNvPr>
          <p:cNvPicPr>
            <a:picLocks noChangeAspect="1"/>
          </p:cNvPicPr>
          <p:nvPr/>
        </p:nvPicPr>
        <p:blipFill>
          <a:blip r:embed="rId2"/>
          <a:stretch>
            <a:fillRect/>
          </a:stretch>
        </p:blipFill>
        <p:spPr>
          <a:xfrm>
            <a:off x="5535425" y="1690688"/>
            <a:ext cx="6248942" cy="1447925"/>
          </a:xfrm>
          <a:prstGeom prst="rect">
            <a:avLst/>
          </a:prstGeom>
        </p:spPr>
      </p:pic>
      <p:pic>
        <p:nvPicPr>
          <p:cNvPr id="9" name="图片 8" descr="图示&#10;&#10;AI 生成的内容可能不正确。">
            <a:extLst>
              <a:ext uri="{FF2B5EF4-FFF2-40B4-BE49-F238E27FC236}">
                <a16:creationId xmlns:a16="http://schemas.microsoft.com/office/drawing/2014/main" id="{4E4D2322-D404-60ED-6BCB-98C83532CD6D}"/>
              </a:ext>
            </a:extLst>
          </p:cNvPr>
          <p:cNvPicPr>
            <a:picLocks noChangeAspect="1"/>
          </p:cNvPicPr>
          <p:nvPr/>
        </p:nvPicPr>
        <p:blipFill>
          <a:blip r:embed="rId3"/>
          <a:stretch>
            <a:fillRect/>
          </a:stretch>
        </p:blipFill>
        <p:spPr>
          <a:xfrm>
            <a:off x="4807213" y="3753593"/>
            <a:ext cx="7110076" cy="2423370"/>
          </a:xfrm>
          <a:prstGeom prst="rect">
            <a:avLst/>
          </a:prstGeom>
        </p:spPr>
      </p:pic>
      <p:sp>
        <p:nvSpPr>
          <p:cNvPr id="10" name="矩形 9">
            <a:extLst>
              <a:ext uri="{FF2B5EF4-FFF2-40B4-BE49-F238E27FC236}">
                <a16:creationId xmlns:a16="http://schemas.microsoft.com/office/drawing/2014/main" id="{B6A58B7D-CC2B-74E9-7CE8-2641DB48C84D}"/>
              </a:ext>
            </a:extLst>
          </p:cNvPr>
          <p:cNvSpPr/>
          <p:nvPr/>
        </p:nvSpPr>
        <p:spPr>
          <a:xfrm>
            <a:off x="11092070" y="2789583"/>
            <a:ext cx="496956" cy="22666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71F195D2-F9F0-797E-B41A-C0947AE47DB9}"/>
              </a:ext>
            </a:extLst>
          </p:cNvPr>
          <p:cNvSpPr/>
          <p:nvPr/>
        </p:nvSpPr>
        <p:spPr>
          <a:xfrm>
            <a:off x="5691809" y="5592417"/>
            <a:ext cx="404191" cy="3975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4093A89C-FE98-DBFD-3C8C-43D9D6F0AE70}"/>
              </a:ext>
            </a:extLst>
          </p:cNvPr>
          <p:cNvSpPr/>
          <p:nvPr/>
        </p:nvSpPr>
        <p:spPr>
          <a:xfrm>
            <a:off x="7460974" y="5592417"/>
            <a:ext cx="404191" cy="3975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7030D326-1109-21F6-C2A1-00C057722076}"/>
              </a:ext>
            </a:extLst>
          </p:cNvPr>
          <p:cNvSpPr/>
          <p:nvPr/>
        </p:nvSpPr>
        <p:spPr>
          <a:xfrm>
            <a:off x="9177131" y="5592417"/>
            <a:ext cx="404191" cy="3975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9DAFDC4-189E-256E-1D57-BDF40424D4FC}"/>
              </a:ext>
            </a:extLst>
          </p:cNvPr>
          <p:cNvSpPr/>
          <p:nvPr/>
        </p:nvSpPr>
        <p:spPr>
          <a:xfrm>
            <a:off x="10889974" y="5592417"/>
            <a:ext cx="404191" cy="3975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38117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6BBFBE-8075-61CB-C15D-41C9577D3530}"/>
              </a:ext>
            </a:extLst>
          </p:cNvPr>
          <p:cNvSpPr>
            <a:spLocks noGrp="1"/>
          </p:cNvSpPr>
          <p:nvPr>
            <p:ph type="title"/>
          </p:nvPr>
        </p:nvSpPr>
        <p:spPr>
          <a:xfrm>
            <a:off x="838200" y="365125"/>
            <a:ext cx="3200400" cy="1325563"/>
          </a:xfrm>
        </p:spPr>
        <p:txBody>
          <a:bodyPr>
            <a:noAutofit/>
          </a:bodyPr>
          <a:lstStyle/>
          <a:p>
            <a:r>
              <a:rPr lang="en-US" altLang="zh-CN" sz="3600" dirty="0"/>
              <a:t>Discussion analysis</a:t>
            </a:r>
            <a:endParaRPr lang="zh-CN" altLang="en-US" sz="3600" dirty="0"/>
          </a:p>
        </p:txBody>
      </p:sp>
      <p:sp>
        <p:nvSpPr>
          <p:cNvPr id="3" name="内容占位符 2">
            <a:extLst>
              <a:ext uri="{FF2B5EF4-FFF2-40B4-BE49-F238E27FC236}">
                <a16:creationId xmlns:a16="http://schemas.microsoft.com/office/drawing/2014/main" id="{931F94F0-0B7F-C260-246C-6FE86FC9FB8D}"/>
              </a:ext>
            </a:extLst>
          </p:cNvPr>
          <p:cNvSpPr>
            <a:spLocks noGrp="1"/>
          </p:cNvSpPr>
          <p:nvPr>
            <p:ph idx="1"/>
          </p:nvPr>
        </p:nvSpPr>
        <p:spPr>
          <a:xfrm>
            <a:off x="838200" y="1825625"/>
            <a:ext cx="3612874" cy="4351338"/>
          </a:xfrm>
        </p:spPr>
        <p:txBody>
          <a:bodyPr>
            <a:normAutofit/>
          </a:bodyPr>
          <a:lstStyle/>
          <a:p>
            <a:r>
              <a:rPr lang="en-US" altLang="zh-CN" sz="2400" dirty="0"/>
              <a:t>The workflow design finished in a few days, with more time for pipeline running and experimental validation</a:t>
            </a:r>
          </a:p>
          <a:p>
            <a:r>
              <a:rPr lang="en-US" altLang="zh-CN" sz="2400" dirty="0"/>
              <a:t>Human researcher only provides little input</a:t>
            </a:r>
            <a:endParaRPr lang="zh-CN" altLang="en-US" sz="2400" dirty="0"/>
          </a:p>
        </p:txBody>
      </p:sp>
      <p:pic>
        <p:nvPicPr>
          <p:cNvPr id="6" name="图片 5" descr="图片包含 文本&#10;&#10;AI 生成的内容可能不正确。">
            <a:extLst>
              <a:ext uri="{FF2B5EF4-FFF2-40B4-BE49-F238E27FC236}">
                <a16:creationId xmlns:a16="http://schemas.microsoft.com/office/drawing/2014/main" id="{9BE7C4A9-DBCA-7282-3A7E-8035CF8CBF2A}"/>
              </a:ext>
            </a:extLst>
          </p:cNvPr>
          <p:cNvPicPr>
            <a:picLocks noChangeAspect="1"/>
          </p:cNvPicPr>
          <p:nvPr/>
        </p:nvPicPr>
        <p:blipFill>
          <a:blip r:embed="rId2"/>
          <a:stretch>
            <a:fillRect/>
          </a:stretch>
        </p:blipFill>
        <p:spPr>
          <a:xfrm>
            <a:off x="4451074" y="0"/>
            <a:ext cx="7543800" cy="6858000"/>
          </a:xfrm>
          <a:prstGeom prst="rect">
            <a:avLst/>
          </a:prstGeom>
        </p:spPr>
      </p:pic>
    </p:spTree>
    <p:extLst>
      <p:ext uri="{BB962C8B-B14F-4D97-AF65-F5344CB8AC3E}">
        <p14:creationId xmlns:p14="http://schemas.microsoft.com/office/powerpoint/2010/main" val="338836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F9DF09-FBCC-4F93-3EB0-6A51118BB48A}"/>
              </a:ext>
            </a:extLst>
          </p:cNvPr>
          <p:cNvSpPr>
            <a:spLocks noGrp="1"/>
          </p:cNvSpPr>
          <p:nvPr>
            <p:ph type="title"/>
          </p:nvPr>
        </p:nvSpPr>
        <p:spPr/>
        <p:txBody>
          <a:bodyPr/>
          <a:lstStyle/>
          <a:p>
            <a:r>
              <a:rPr lang="en-US" altLang="zh-CN" dirty="0"/>
              <a:t>Summary</a:t>
            </a:r>
            <a:endParaRPr lang="zh-CN" altLang="en-US" dirty="0"/>
          </a:p>
        </p:txBody>
      </p:sp>
      <p:sp>
        <p:nvSpPr>
          <p:cNvPr id="5" name="内容占位符 4">
            <a:extLst>
              <a:ext uri="{FF2B5EF4-FFF2-40B4-BE49-F238E27FC236}">
                <a16:creationId xmlns:a16="http://schemas.microsoft.com/office/drawing/2014/main" id="{42F0F48F-4240-BFBC-1D11-FA3A2BBE9DA1}"/>
              </a:ext>
            </a:extLst>
          </p:cNvPr>
          <p:cNvSpPr>
            <a:spLocks noGrp="1"/>
          </p:cNvSpPr>
          <p:nvPr>
            <p:ph idx="1"/>
          </p:nvPr>
        </p:nvSpPr>
        <p:spPr/>
        <p:txBody>
          <a:bodyPr/>
          <a:lstStyle/>
          <a:p>
            <a:r>
              <a:rPr lang="en-US" altLang="zh-CN" dirty="0"/>
              <a:t>Virtual lab of LLM agents developed the nanobody design pipeline for SARS-Cov-2 variants</a:t>
            </a:r>
          </a:p>
          <a:p>
            <a:r>
              <a:rPr lang="en-US" altLang="zh-CN" dirty="0"/>
              <a:t>LLM agents can propose and execute research design similar as human experts</a:t>
            </a:r>
          </a:p>
          <a:p>
            <a:pPr lvl="1"/>
            <a:r>
              <a:rPr lang="en-US" altLang="zh-CN" dirty="0"/>
              <a:t>However, how sophisticated the design could be?</a:t>
            </a:r>
          </a:p>
          <a:p>
            <a:r>
              <a:rPr lang="en-US" altLang="zh-CN" dirty="0"/>
              <a:t>Multi-agent architecture in collaboration with human researchers is critical in virtual lab</a:t>
            </a:r>
          </a:p>
          <a:p>
            <a:r>
              <a:rPr lang="en-US" altLang="zh-CN" dirty="0"/>
              <a:t>Potential applications in other computation-based projects</a:t>
            </a:r>
            <a:endParaRPr lang="zh-CN" altLang="en-US" dirty="0"/>
          </a:p>
        </p:txBody>
      </p:sp>
    </p:spTree>
    <p:extLst>
      <p:ext uri="{BB962C8B-B14F-4D97-AF65-F5344CB8AC3E}">
        <p14:creationId xmlns:p14="http://schemas.microsoft.com/office/powerpoint/2010/main" val="113959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2D8590-9398-CE3A-BA79-FEFCF19D018F}"/>
              </a:ext>
            </a:extLst>
          </p:cNvPr>
          <p:cNvSpPr>
            <a:spLocks noGrp="1"/>
          </p:cNvSpPr>
          <p:nvPr>
            <p:ph type="title"/>
          </p:nvPr>
        </p:nvSpPr>
        <p:spPr/>
        <p:txBody>
          <a:bodyPr/>
          <a:lstStyle/>
          <a:p>
            <a:r>
              <a:rPr lang="en-US" altLang="zh-CN" dirty="0"/>
              <a:t>Limitations</a:t>
            </a:r>
            <a:endParaRPr lang="zh-CN" altLang="en-US" dirty="0"/>
          </a:p>
        </p:txBody>
      </p:sp>
      <p:sp>
        <p:nvSpPr>
          <p:cNvPr id="3" name="内容占位符 2">
            <a:extLst>
              <a:ext uri="{FF2B5EF4-FFF2-40B4-BE49-F238E27FC236}">
                <a16:creationId xmlns:a16="http://schemas.microsoft.com/office/drawing/2014/main" id="{521841F2-3980-8749-9537-8302B135F7AD}"/>
              </a:ext>
            </a:extLst>
          </p:cNvPr>
          <p:cNvSpPr>
            <a:spLocks noGrp="1"/>
          </p:cNvSpPr>
          <p:nvPr>
            <p:ph idx="1"/>
          </p:nvPr>
        </p:nvSpPr>
        <p:spPr/>
        <p:txBody>
          <a:bodyPr/>
          <a:lstStyle/>
          <a:p>
            <a:r>
              <a:rPr lang="en-US" altLang="zh-CN" dirty="0"/>
              <a:t>The protein design task and approach are simple:</a:t>
            </a:r>
          </a:p>
          <a:p>
            <a:pPr lvl="1"/>
            <a:r>
              <a:rPr lang="en-US" altLang="zh-CN" dirty="0"/>
              <a:t>Mutating 1~4 amino acid from existing nanobodies and selection</a:t>
            </a:r>
          </a:p>
          <a:p>
            <a:pPr lvl="1"/>
            <a:r>
              <a:rPr lang="en-US" altLang="zh-CN" dirty="0"/>
              <a:t>Most protein design tasks are more complicated and need other tools</a:t>
            </a:r>
          </a:p>
          <a:p>
            <a:r>
              <a:rPr lang="en-US" altLang="zh-CN" dirty="0"/>
              <a:t>The aim to design nanobodies binding well to KP.3 (rather than its ancestor JN.1) is not well fulfilled</a:t>
            </a:r>
          </a:p>
          <a:p>
            <a:r>
              <a:rPr lang="en-US" altLang="zh-CN" dirty="0"/>
              <a:t>AI-generated scripts were run by human, unlike some recent agents that could run scripts by themselves</a:t>
            </a:r>
          </a:p>
          <a:p>
            <a:r>
              <a:rPr lang="en-US" altLang="zh-CN" dirty="0"/>
              <a:t>LLM knowledge cutoff</a:t>
            </a:r>
          </a:p>
          <a:p>
            <a:r>
              <a:rPr lang="en-US" altLang="zh-CN" dirty="0"/>
              <a:t>Expense?</a:t>
            </a:r>
            <a:endParaRPr lang="zh-CN" altLang="en-US" dirty="0"/>
          </a:p>
        </p:txBody>
      </p:sp>
    </p:spTree>
    <p:extLst>
      <p:ext uri="{BB962C8B-B14F-4D97-AF65-F5344CB8AC3E}">
        <p14:creationId xmlns:p14="http://schemas.microsoft.com/office/powerpoint/2010/main" val="200512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85290-F342-4944-5B57-46C0A0E2F1A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4057449D-48CB-CE77-6786-F8ED85384441}"/>
              </a:ext>
            </a:extLst>
          </p:cNvPr>
          <p:cNvSpPr>
            <a:spLocks noGrp="1"/>
          </p:cNvSpPr>
          <p:nvPr>
            <p:ph type="title"/>
          </p:nvPr>
        </p:nvSpPr>
        <p:spPr/>
        <p:txBody>
          <a:bodyPr/>
          <a:lstStyle/>
          <a:p>
            <a:r>
              <a:rPr lang="en-US" altLang="zh-CN" dirty="0"/>
              <a:t>Limitations of LLM for scientific research</a:t>
            </a:r>
            <a:endParaRPr lang="zh-CN" altLang="en-US" dirty="0"/>
          </a:p>
        </p:txBody>
      </p:sp>
      <p:sp>
        <p:nvSpPr>
          <p:cNvPr id="3" name="内容占位符 2">
            <a:extLst>
              <a:ext uri="{FF2B5EF4-FFF2-40B4-BE49-F238E27FC236}">
                <a16:creationId xmlns:a16="http://schemas.microsoft.com/office/drawing/2014/main" id="{10054528-0D30-8D59-B95A-F225386A6BD6}"/>
              </a:ext>
            </a:extLst>
          </p:cNvPr>
          <p:cNvSpPr>
            <a:spLocks noGrp="1"/>
          </p:cNvSpPr>
          <p:nvPr>
            <p:ph idx="1"/>
          </p:nvPr>
        </p:nvSpPr>
        <p:spPr/>
        <p:txBody>
          <a:bodyPr>
            <a:normAutofit/>
          </a:bodyPr>
          <a:lstStyle/>
          <a:p>
            <a:r>
              <a:rPr lang="en-US" altLang="zh-CN" sz="2400" dirty="0"/>
              <a:t>Most large language models (LLMs) or LLM-based tools only answer scientific questions but cannot do sophisticated research</a:t>
            </a:r>
          </a:p>
          <a:p>
            <a:pPr lvl="1"/>
            <a:r>
              <a:rPr lang="en-US" altLang="zh-CN" sz="2000" dirty="0"/>
              <a:t>Helpful, but not critical</a:t>
            </a:r>
          </a:p>
          <a:p>
            <a:pPr marL="0" indent="0">
              <a:buNone/>
            </a:pPr>
            <a:endParaRPr lang="en-US" altLang="zh-CN" sz="2400" dirty="0"/>
          </a:p>
          <a:p>
            <a:r>
              <a:rPr lang="en-US" altLang="zh-CN" sz="2400" dirty="0"/>
              <a:t>Can LLMs engage in the entire scientific process?</a:t>
            </a:r>
          </a:p>
          <a:p>
            <a:r>
              <a:rPr lang="en-US" altLang="zh-CN" sz="2400" dirty="0"/>
              <a:t>Can LLMs work as virtual researcher like biologists, computer scientists for scientific discovery?</a:t>
            </a:r>
          </a:p>
          <a:p>
            <a:r>
              <a:rPr lang="en-US" altLang="zh-CN" sz="2400" dirty="0"/>
              <a:t>Can LLM virtual research work in a virtual lab to finish a real-world scientific project?</a:t>
            </a:r>
          </a:p>
          <a:p>
            <a:endParaRPr lang="zh-CN" altLang="en-US" sz="2400" dirty="0"/>
          </a:p>
        </p:txBody>
      </p:sp>
    </p:spTree>
    <p:extLst>
      <p:ext uri="{BB962C8B-B14F-4D97-AF65-F5344CB8AC3E}">
        <p14:creationId xmlns:p14="http://schemas.microsoft.com/office/powerpoint/2010/main" val="60388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885E-5FF6-4C19-A716-6A0029678C1A}"/>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Using Virtual lab</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4C66069-BF58-41EE-AC53-9E94B594427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Asked Virtual lab to develop drugs for AD</a:t>
            </a:r>
          </a:p>
          <a:p>
            <a:pPr lvl="1"/>
            <a:r>
              <a:rPr lang="en-US"/>
              <a:t>“You are working on a research project to use computational approach and machine learning to develop drug for the Alzheimer's Disease”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GPT-5.1 model</a:t>
            </a:r>
          </a:p>
          <a:p>
            <a:r>
              <a:rPr lang="en-US" dirty="0">
                <a:latin typeface="Arial" panose="020B0604020202020204" pitchFamily="34" charset="0"/>
                <a:cs typeface="Arial" panose="020B0604020202020204" pitchFamily="34" charset="0"/>
              </a:rPr>
              <a:t>Stopped at the beginning (project specification) with $5 used up</a:t>
            </a:r>
            <a:r>
              <a:rPr lang="en-US" dirty="0"/>
              <a:t>. </a:t>
            </a:r>
            <a:r>
              <a:rPr lang="en-US" dirty="0">
                <a:latin typeface="Arial" panose="020B0604020202020204" pitchFamily="34" charset="0"/>
                <a:cs typeface="Arial" panose="020B0604020202020204" pitchFamily="34" charset="0"/>
              </a:rPr>
              <a:t>Running all steps may take &gt;$100</a:t>
            </a:r>
          </a:p>
        </p:txBody>
      </p:sp>
    </p:spTree>
    <p:extLst>
      <p:ext uri="{BB962C8B-B14F-4D97-AF65-F5344CB8AC3E}">
        <p14:creationId xmlns:p14="http://schemas.microsoft.com/office/powerpoint/2010/main" val="391272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BE66-947A-4AB0-8490-888A6F7E38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7F2046-A9CF-4E5B-BC4B-6A21ABB47B3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0DC727B-AF8E-4294-A473-5EDE0A09BFDF}"/>
              </a:ext>
            </a:extLst>
          </p:cNvPr>
          <p:cNvPicPr>
            <a:picLocks noChangeAspect="1"/>
          </p:cNvPicPr>
          <p:nvPr/>
        </p:nvPicPr>
        <p:blipFill>
          <a:blip r:embed="rId2"/>
          <a:stretch>
            <a:fillRect/>
          </a:stretch>
        </p:blipFill>
        <p:spPr>
          <a:xfrm>
            <a:off x="1034473" y="224790"/>
            <a:ext cx="9725891" cy="6633210"/>
          </a:xfrm>
          <a:prstGeom prst="rect">
            <a:avLst/>
          </a:prstGeom>
        </p:spPr>
      </p:pic>
      <p:sp>
        <p:nvSpPr>
          <p:cNvPr id="6" name="TextBox 5">
            <a:extLst>
              <a:ext uri="{FF2B5EF4-FFF2-40B4-BE49-F238E27FC236}">
                <a16:creationId xmlns:a16="http://schemas.microsoft.com/office/drawing/2014/main" id="{4EB9609A-C537-48ED-BFBB-789F5165DAF2}"/>
              </a:ext>
            </a:extLst>
          </p:cNvPr>
          <p:cNvSpPr txBox="1"/>
          <p:nvPr/>
        </p:nvSpPr>
        <p:spPr>
          <a:xfrm>
            <a:off x="4502727" y="0"/>
            <a:ext cx="357447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Team selection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495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3B7F-B7B1-4363-98D5-A19BB3364AB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523FB7F-570A-434B-83F6-385445F1122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1240AF7-71DE-4CE8-B4F5-76E2ADD4D6EE}"/>
              </a:ext>
            </a:extLst>
          </p:cNvPr>
          <p:cNvPicPr>
            <a:picLocks noChangeAspect="1"/>
          </p:cNvPicPr>
          <p:nvPr/>
        </p:nvPicPr>
        <p:blipFill>
          <a:blip r:embed="rId2"/>
          <a:stretch>
            <a:fillRect/>
          </a:stretch>
        </p:blipFill>
        <p:spPr>
          <a:xfrm>
            <a:off x="708860" y="256732"/>
            <a:ext cx="10774279" cy="6344535"/>
          </a:xfrm>
          <a:prstGeom prst="rect">
            <a:avLst/>
          </a:prstGeom>
        </p:spPr>
      </p:pic>
    </p:spTree>
    <p:extLst>
      <p:ext uri="{BB962C8B-B14F-4D97-AF65-F5344CB8AC3E}">
        <p14:creationId xmlns:p14="http://schemas.microsoft.com/office/powerpoint/2010/main" val="167854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28D76-410F-41CE-9B42-E3CA073A531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Project specification - prompts</a:t>
            </a:r>
          </a:p>
        </p:txBody>
      </p:sp>
      <p:sp>
        <p:nvSpPr>
          <p:cNvPr id="3" name="Content Placeholder 2">
            <a:extLst>
              <a:ext uri="{FF2B5EF4-FFF2-40B4-BE49-F238E27FC236}">
                <a16:creationId xmlns:a16="http://schemas.microsoft.com/office/drawing/2014/main" id="{8B097042-CB07-4D47-80CE-E85871302C36}"/>
              </a:ext>
            </a:extLst>
          </p:cNvPr>
          <p:cNvSpPr>
            <a:spLocks noGrp="1"/>
          </p:cNvSpPr>
          <p:nvPr>
            <p:ph idx="1"/>
          </p:nvPr>
        </p:nvSpPr>
        <p:spPr/>
        <p:txBody>
          <a:bodyPr>
            <a:normAutofit lnSpcReduction="10000"/>
          </a:bodyPr>
          <a:lstStyle/>
          <a:p>
            <a:r>
              <a:rPr lang="en-US" sz="2000" dirty="0" err="1">
                <a:latin typeface="Arial" panose="020B0604020202020204" pitchFamily="34" charset="0"/>
                <a:cs typeface="Arial" panose="020B0604020202020204" pitchFamily="34" charset="0"/>
              </a:rPr>
              <a:t>project_specification_agenda</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f"You</a:t>
            </a:r>
            <a:r>
              <a:rPr lang="en-US" sz="2000" dirty="0">
                <a:latin typeface="Arial" panose="020B0604020202020204" pitchFamily="34" charset="0"/>
                <a:cs typeface="Arial" panose="020B0604020202020204" pitchFamily="34" charset="0"/>
              </a:rPr>
              <a:t> are working on a research project to use computational approach and machine learning to develop drug for the Alzheimer's Disease.  Please create an drug development approach to solve this problem. Decide what target will be your drug. For your choice, decide whether you will design the drug de novo or whether you will modify existing drugs. If modifying existing drugs, please specify which drugs to start with as good candidates for targeting. If designing drug de novo, please describe how you will propose drug candidates.“</a:t>
            </a:r>
          </a:p>
          <a:p>
            <a:r>
              <a:rPr lang="en-US" sz="2000" dirty="0" err="1">
                <a:latin typeface="Arial" panose="020B0604020202020204" pitchFamily="34" charset="0"/>
                <a:cs typeface="Arial" panose="020B0604020202020204" pitchFamily="34" charset="0"/>
              </a:rPr>
              <a:t>project_specification_questions</a:t>
            </a:r>
            <a:r>
              <a:rPr lang="en-US" sz="2000" dirty="0">
                <a:latin typeface="Arial" panose="020B0604020202020204" pitchFamily="34" charset="0"/>
                <a:cs typeface="Arial" panose="020B0604020202020204" pitchFamily="34" charset="0"/>
              </a:rPr>
              <a:t> = (    </a:t>
            </a:r>
          </a:p>
          <a:p>
            <a:r>
              <a:rPr lang="en-US" sz="2000" dirty="0">
                <a:latin typeface="Arial" panose="020B0604020202020204" pitchFamily="34" charset="0"/>
                <a:cs typeface="Arial" panose="020B0604020202020204" pitchFamily="34" charset="0"/>
              </a:rPr>
              <a:t>"What types of drug will you develop?",   </a:t>
            </a:r>
          </a:p>
          <a:p>
            <a:r>
              <a:rPr lang="en-US" sz="2000" dirty="0">
                <a:latin typeface="Arial" panose="020B0604020202020204" pitchFamily="34" charset="0"/>
                <a:cs typeface="Arial" panose="020B0604020202020204" pitchFamily="34" charset="0"/>
              </a:rPr>
              <a:t>"What will be your drug target?",    </a:t>
            </a:r>
          </a:p>
          <a:p>
            <a:r>
              <a:rPr lang="en-US" sz="2000" dirty="0">
                <a:latin typeface="Arial" panose="020B0604020202020204" pitchFamily="34" charset="0"/>
                <a:cs typeface="Arial" panose="020B0604020202020204" pitchFamily="34" charset="0"/>
              </a:rPr>
              <a:t>"Will you design drugs de novo or will you modify existing drugs (choose only one)?",    </a:t>
            </a:r>
          </a:p>
          <a:p>
            <a:r>
              <a:rPr lang="en-US" sz="2000" dirty="0">
                <a:latin typeface="Arial" panose="020B0604020202020204" pitchFamily="34" charset="0"/>
                <a:cs typeface="Arial" panose="020B0604020202020204" pitchFamily="34" charset="0"/>
              </a:rPr>
              <a:t>"If modifying drugs, which precise drug will you modify (please list 3-4)?",   </a:t>
            </a:r>
          </a:p>
          <a:p>
            <a:r>
              <a:rPr lang="en-US" sz="2000" dirty="0">
                <a:latin typeface="Arial" panose="020B0604020202020204" pitchFamily="34" charset="0"/>
                <a:cs typeface="Arial" panose="020B0604020202020204" pitchFamily="34" charset="0"/>
              </a:rPr>
              <a:t>"If designing drugs de novo, how exactly will you propose drug candidates?",)</a:t>
            </a:r>
          </a:p>
        </p:txBody>
      </p:sp>
    </p:spTree>
    <p:extLst>
      <p:ext uri="{BB962C8B-B14F-4D97-AF65-F5344CB8AC3E}">
        <p14:creationId xmlns:p14="http://schemas.microsoft.com/office/powerpoint/2010/main" val="409663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CEDC-5DB5-4BA8-AE9B-23CA19E0E2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558D6E-912E-47BF-8A5C-320F9018A47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4A6ADCC-4DAA-45EC-9930-3E863EBFB831}"/>
              </a:ext>
            </a:extLst>
          </p:cNvPr>
          <p:cNvPicPr>
            <a:picLocks noChangeAspect="1"/>
          </p:cNvPicPr>
          <p:nvPr/>
        </p:nvPicPr>
        <p:blipFill>
          <a:blip r:embed="rId2"/>
          <a:stretch>
            <a:fillRect/>
          </a:stretch>
        </p:blipFill>
        <p:spPr>
          <a:xfrm>
            <a:off x="1558125" y="0"/>
            <a:ext cx="7910328" cy="4951880"/>
          </a:xfrm>
          <a:prstGeom prst="rect">
            <a:avLst/>
          </a:prstGeom>
        </p:spPr>
      </p:pic>
      <p:pic>
        <p:nvPicPr>
          <p:cNvPr id="7" name="Picture 6">
            <a:extLst>
              <a:ext uri="{FF2B5EF4-FFF2-40B4-BE49-F238E27FC236}">
                <a16:creationId xmlns:a16="http://schemas.microsoft.com/office/drawing/2014/main" id="{B6888ED7-CA75-4D5A-8A0F-BD1460A47BAE}"/>
              </a:ext>
            </a:extLst>
          </p:cNvPr>
          <p:cNvPicPr>
            <a:picLocks noChangeAspect="1"/>
          </p:cNvPicPr>
          <p:nvPr/>
        </p:nvPicPr>
        <p:blipFill>
          <a:blip r:embed="rId3"/>
          <a:stretch>
            <a:fillRect/>
          </a:stretch>
        </p:blipFill>
        <p:spPr>
          <a:xfrm>
            <a:off x="1558125" y="5086817"/>
            <a:ext cx="8608601" cy="1510552"/>
          </a:xfrm>
          <a:prstGeom prst="rect">
            <a:avLst/>
          </a:prstGeom>
        </p:spPr>
      </p:pic>
      <p:sp>
        <p:nvSpPr>
          <p:cNvPr id="8" name="TextBox 7">
            <a:extLst>
              <a:ext uri="{FF2B5EF4-FFF2-40B4-BE49-F238E27FC236}">
                <a16:creationId xmlns:a16="http://schemas.microsoft.com/office/drawing/2014/main" id="{C8EA6958-3F10-4605-9622-72F029D7E2EA}"/>
              </a:ext>
            </a:extLst>
          </p:cNvPr>
          <p:cNvSpPr txBox="1"/>
          <p:nvPr/>
        </p:nvSpPr>
        <p:spPr>
          <a:xfrm>
            <a:off x="4156364" y="129309"/>
            <a:ext cx="357447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Answer 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6418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19B8-0D12-4324-A962-D0CFD3A3A8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9DEEF2-1CC6-4CA6-8C1D-C2ED3980F85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1FED5A1-7195-4C35-9183-9B6249F09D33}"/>
              </a:ext>
            </a:extLst>
          </p:cNvPr>
          <p:cNvPicPr>
            <a:picLocks noChangeAspect="1"/>
          </p:cNvPicPr>
          <p:nvPr/>
        </p:nvPicPr>
        <p:blipFill>
          <a:blip r:embed="rId2"/>
          <a:stretch>
            <a:fillRect/>
          </a:stretch>
        </p:blipFill>
        <p:spPr>
          <a:xfrm>
            <a:off x="1174073" y="0"/>
            <a:ext cx="9843854" cy="6858000"/>
          </a:xfrm>
          <a:prstGeom prst="rect">
            <a:avLst/>
          </a:prstGeom>
        </p:spPr>
      </p:pic>
    </p:spTree>
    <p:extLst>
      <p:ext uri="{BB962C8B-B14F-4D97-AF65-F5344CB8AC3E}">
        <p14:creationId xmlns:p14="http://schemas.microsoft.com/office/powerpoint/2010/main" val="3724092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0E03-605A-4369-9E8D-E94F4A8D38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C658F23-4DE2-48D9-AC7E-205CF0CF8728}"/>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3D2D159-E2EB-434D-9D89-67448F7BC21C}"/>
              </a:ext>
            </a:extLst>
          </p:cNvPr>
          <p:cNvPicPr>
            <a:picLocks noChangeAspect="1"/>
          </p:cNvPicPr>
          <p:nvPr/>
        </p:nvPicPr>
        <p:blipFill>
          <a:blip r:embed="rId2"/>
          <a:stretch>
            <a:fillRect/>
          </a:stretch>
        </p:blipFill>
        <p:spPr>
          <a:xfrm>
            <a:off x="1097573" y="0"/>
            <a:ext cx="9996854" cy="6858000"/>
          </a:xfrm>
          <a:prstGeom prst="rect">
            <a:avLst/>
          </a:prstGeom>
        </p:spPr>
      </p:pic>
      <p:sp>
        <p:nvSpPr>
          <p:cNvPr id="6" name="TextBox 5">
            <a:extLst>
              <a:ext uri="{FF2B5EF4-FFF2-40B4-BE49-F238E27FC236}">
                <a16:creationId xmlns:a16="http://schemas.microsoft.com/office/drawing/2014/main" id="{16A44B96-73E2-4086-A418-B74D58D2043D}"/>
              </a:ext>
            </a:extLst>
          </p:cNvPr>
          <p:cNvSpPr txBox="1"/>
          <p:nvPr/>
        </p:nvSpPr>
        <p:spPr>
          <a:xfrm>
            <a:off x="4502727" y="0"/>
            <a:ext cx="3574472"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Answer 2</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97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8F214-DE60-4A5D-92B0-43ECE4D432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0C52B2-F085-400F-916A-A2EF79C2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1AB18E5-269B-430A-8427-500535DB80DD}"/>
              </a:ext>
            </a:extLst>
          </p:cNvPr>
          <p:cNvPicPr>
            <a:picLocks noChangeAspect="1"/>
          </p:cNvPicPr>
          <p:nvPr/>
        </p:nvPicPr>
        <p:blipFill>
          <a:blip r:embed="rId2"/>
          <a:stretch>
            <a:fillRect/>
          </a:stretch>
        </p:blipFill>
        <p:spPr>
          <a:xfrm>
            <a:off x="1068849" y="0"/>
            <a:ext cx="10054302" cy="6858000"/>
          </a:xfrm>
          <a:prstGeom prst="rect">
            <a:avLst/>
          </a:prstGeom>
        </p:spPr>
      </p:pic>
    </p:spTree>
    <p:extLst>
      <p:ext uri="{BB962C8B-B14F-4D97-AF65-F5344CB8AC3E}">
        <p14:creationId xmlns:p14="http://schemas.microsoft.com/office/powerpoint/2010/main" val="387484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593B09-9A08-CB6A-8E9F-7067A342DECF}"/>
              </a:ext>
            </a:extLst>
          </p:cNvPr>
          <p:cNvSpPr>
            <a:spLocks noGrp="1"/>
          </p:cNvSpPr>
          <p:nvPr>
            <p:ph type="title"/>
          </p:nvPr>
        </p:nvSpPr>
        <p:spPr/>
        <p:txBody>
          <a:bodyPr/>
          <a:lstStyle/>
          <a:p>
            <a:r>
              <a:rPr lang="en-US" altLang="zh-CN" dirty="0"/>
              <a:t>What will you do?</a:t>
            </a:r>
            <a:endParaRPr lang="zh-CN" altLang="en-US" dirty="0"/>
          </a:p>
        </p:txBody>
      </p:sp>
      <p:sp>
        <p:nvSpPr>
          <p:cNvPr id="3" name="内容占位符 2">
            <a:extLst>
              <a:ext uri="{FF2B5EF4-FFF2-40B4-BE49-F238E27FC236}">
                <a16:creationId xmlns:a16="http://schemas.microsoft.com/office/drawing/2014/main" id="{C6626FB2-13B5-9669-7B7C-843C9EE394A3}"/>
              </a:ext>
            </a:extLst>
          </p:cNvPr>
          <p:cNvSpPr>
            <a:spLocks noGrp="1"/>
          </p:cNvSpPr>
          <p:nvPr>
            <p:ph idx="1"/>
          </p:nvPr>
        </p:nvSpPr>
        <p:spPr/>
        <p:txBody>
          <a:bodyPr/>
          <a:lstStyle/>
          <a:p>
            <a:r>
              <a:rPr lang="en-US" altLang="zh-CN" dirty="0"/>
              <a:t>Aim: Designing new antibodies or nanobodies that exhibit binding to the latest variant of SARS-CoV-2 (KP.3)</a:t>
            </a:r>
            <a:endParaRPr lang="zh-CN" altLang="en-US" dirty="0"/>
          </a:p>
        </p:txBody>
      </p:sp>
      <p:sp>
        <p:nvSpPr>
          <p:cNvPr id="4" name="矩形 3">
            <a:extLst>
              <a:ext uri="{FF2B5EF4-FFF2-40B4-BE49-F238E27FC236}">
                <a16:creationId xmlns:a16="http://schemas.microsoft.com/office/drawing/2014/main" id="{016890E5-DC79-68D7-9709-7078691E5373}"/>
              </a:ext>
            </a:extLst>
          </p:cNvPr>
          <p:cNvSpPr/>
          <p:nvPr/>
        </p:nvSpPr>
        <p:spPr>
          <a:xfrm>
            <a:off x="1666348" y="3592637"/>
            <a:ext cx="7891904" cy="1754326"/>
          </a:xfrm>
          <a:prstGeom prst="rect">
            <a:avLst/>
          </a:prstGeom>
          <a:noFill/>
        </p:spPr>
        <p:txBody>
          <a:bodyPr wrap="none" lIns="91440" tIns="45720" rIns="91440" bIns="45720">
            <a:spAutoFit/>
          </a:bodyPr>
          <a:lstStyle/>
          <a:p>
            <a:pPr algn="ctr"/>
            <a:r>
              <a:rPr lang="en-US" altLang="zh-CN" sz="5400" b="1" dirty="0">
                <a:ln w="22225">
                  <a:solidFill>
                    <a:schemeClr val="accent2"/>
                  </a:solidFill>
                  <a:prstDash val="solid"/>
                </a:ln>
                <a:solidFill>
                  <a:schemeClr val="accent2">
                    <a:lumMod val="40000"/>
                    <a:lumOff val="60000"/>
                  </a:schemeClr>
                </a:solidFill>
              </a:rPr>
              <a:t>With the access to LLMs,</a:t>
            </a:r>
          </a:p>
          <a:p>
            <a:pPr algn="ctr"/>
            <a:r>
              <a:rPr lang="en-US" altLang="zh-CN" sz="5400" b="1" dirty="0">
                <a:ln w="22225">
                  <a:solidFill>
                    <a:schemeClr val="accent2"/>
                  </a:solidFill>
                  <a:prstDash val="solid"/>
                </a:ln>
                <a:solidFill>
                  <a:schemeClr val="accent2">
                    <a:lumMod val="40000"/>
                    <a:lumOff val="60000"/>
                  </a:schemeClr>
                </a:solidFill>
              </a:rPr>
              <a:t>What will you do? </a:t>
            </a:r>
            <a:endParaRPr lang="zh-CN" alt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18773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示&#10;&#10;AI 生成的内容可能不正确。">
            <a:extLst>
              <a:ext uri="{FF2B5EF4-FFF2-40B4-BE49-F238E27FC236}">
                <a16:creationId xmlns:a16="http://schemas.microsoft.com/office/drawing/2014/main" id="{15CB8D73-82C6-5C47-29A0-49663B55FA73}"/>
              </a:ext>
            </a:extLst>
          </p:cNvPr>
          <p:cNvPicPr>
            <a:picLocks noChangeAspect="1"/>
          </p:cNvPicPr>
          <p:nvPr/>
        </p:nvPicPr>
        <p:blipFill>
          <a:blip r:embed="rId2"/>
          <a:stretch>
            <a:fillRect/>
          </a:stretch>
        </p:blipFill>
        <p:spPr>
          <a:xfrm>
            <a:off x="2268002" y="1321248"/>
            <a:ext cx="9085798" cy="5536752"/>
          </a:xfrm>
          <a:prstGeom prst="rect">
            <a:avLst/>
          </a:prstGeom>
        </p:spPr>
      </p:pic>
      <p:sp>
        <p:nvSpPr>
          <p:cNvPr id="2" name="标题 1">
            <a:extLst>
              <a:ext uri="{FF2B5EF4-FFF2-40B4-BE49-F238E27FC236}">
                <a16:creationId xmlns:a16="http://schemas.microsoft.com/office/drawing/2014/main" id="{60CAA9F5-5D4F-DEEE-7971-6A5B28D97586}"/>
              </a:ext>
            </a:extLst>
          </p:cNvPr>
          <p:cNvSpPr>
            <a:spLocks noGrp="1"/>
          </p:cNvSpPr>
          <p:nvPr>
            <p:ph type="title"/>
          </p:nvPr>
        </p:nvSpPr>
        <p:spPr/>
        <p:txBody>
          <a:bodyPr/>
          <a:lstStyle/>
          <a:p>
            <a:r>
              <a:rPr lang="en-US" altLang="zh-CN" dirty="0"/>
              <a:t>Virtual lab architecture</a:t>
            </a:r>
            <a:endParaRPr lang="zh-CN" altLang="en-US" dirty="0"/>
          </a:p>
        </p:txBody>
      </p:sp>
      <p:sp>
        <p:nvSpPr>
          <p:cNvPr id="3" name="内容占位符 2">
            <a:extLst>
              <a:ext uri="{FF2B5EF4-FFF2-40B4-BE49-F238E27FC236}">
                <a16:creationId xmlns:a16="http://schemas.microsoft.com/office/drawing/2014/main" id="{0A53EF7D-3AAB-A2DD-369A-F2B2870BC114}"/>
              </a:ext>
            </a:extLst>
          </p:cNvPr>
          <p:cNvSpPr>
            <a:spLocks noGrp="1"/>
          </p:cNvSpPr>
          <p:nvPr>
            <p:ph idx="1"/>
          </p:nvPr>
        </p:nvSpPr>
        <p:spPr>
          <a:xfrm>
            <a:off x="838200" y="1825625"/>
            <a:ext cx="3429000" cy="4351338"/>
          </a:xfrm>
        </p:spPr>
        <p:txBody>
          <a:bodyPr/>
          <a:lstStyle/>
          <a:p>
            <a:r>
              <a:rPr lang="en-US" altLang="zh-CN" dirty="0"/>
              <a:t>Virtual lab with virtual researchers</a:t>
            </a:r>
            <a:endParaRPr lang="zh-CN" altLang="en-US" dirty="0"/>
          </a:p>
        </p:txBody>
      </p:sp>
    </p:spTree>
    <p:extLst>
      <p:ext uri="{BB962C8B-B14F-4D97-AF65-F5344CB8AC3E}">
        <p14:creationId xmlns:p14="http://schemas.microsoft.com/office/powerpoint/2010/main" val="260625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ACA44-B7DE-D910-4A7E-50A59D99588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9126C1C-FFFB-0380-E9A0-8FF8F58205AE}"/>
              </a:ext>
            </a:extLst>
          </p:cNvPr>
          <p:cNvSpPr>
            <a:spLocks noGrp="1"/>
          </p:cNvSpPr>
          <p:nvPr>
            <p:ph type="title"/>
          </p:nvPr>
        </p:nvSpPr>
        <p:spPr/>
        <p:txBody>
          <a:bodyPr/>
          <a:lstStyle/>
          <a:p>
            <a:r>
              <a:rPr lang="en-US" altLang="zh-CN" dirty="0"/>
              <a:t>Virtual lab for</a:t>
            </a:r>
            <a:r>
              <a:rPr lang="zh-CN" altLang="en-US" dirty="0"/>
              <a:t> </a:t>
            </a:r>
            <a:r>
              <a:rPr lang="en-US" altLang="zh-CN" dirty="0"/>
              <a:t>nanobody design</a:t>
            </a:r>
            <a:endParaRPr lang="zh-CN" altLang="en-US" dirty="0"/>
          </a:p>
        </p:txBody>
      </p:sp>
      <p:sp>
        <p:nvSpPr>
          <p:cNvPr id="3" name="内容占位符 2">
            <a:extLst>
              <a:ext uri="{FF2B5EF4-FFF2-40B4-BE49-F238E27FC236}">
                <a16:creationId xmlns:a16="http://schemas.microsoft.com/office/drawing/2014/main" id="{EE650730-CC04-FF92-DE95-BDA3F6C3B163}"/>
              </a:ext>
            </a:extLst>
          </p:cNvPr>
          <p:cNvSpPr>
            <a:spLocks noGrp="1"/>
          </p:cNvSpPr>
          <p:nvPr>
            <p:ph idx="1"/>
          </p:nvPr>
        </p:nvSpPr>
        <p:spPr>
          <a:xfrm>
            <a:off x="838200" y="1825625"/>
            <a:ext cx="4575313" cy="4351338"/>
          </a:xfrm>
        </p:spPr>
        <p:txBody>
          <a:bodyPr>
            <a:normAutofit/>
          </a:bodyPr>
          <a:lstStyle/>
          <a:p>
            <a:r>
              <a:rPr lang="en-US" altLang="zh-CN" sz="2400" dirty="0"/>
              <a:t>Team design: ask PI to create a research team of LLM agents</a:t>
            </a:r>
          </a:p>
          <a:p>
            <a:r>
              <a:rPr lang="en-US" altLang="zh-CN" sz="2400" dirty="0"/>
              <a:t>Project specification: specify the project direction by deciding on key high-level details</a:t>
            </a:r>
          </a:p>
          <a:p>
            <a:r>
              <a:rPr lang="en-US" altLang="zh-CN" sz="2400" dirty="0"/>
              <a:t>Tools selection: brainstorm tools </a:t>
            </a:r>
            <a:r>
              <a:rPr lang="en-US" altLang="zh-CN" sz="2400"/>
              <a:t>for the task</a:t>
            </a:r>
            <a:endParaRPr lang="zh-CN" altLang="en-US" sz="2400" dirty="0"/>
          </a:p>
        </p:txBody>
      </p:sp>
      <p:pic>
        <p:nvPicPr>
          <p:cNvPr id="6" name="图片 5" descr="图片包含 图形用户界面&#10;&#10;AI 生成的内容可能不正确。">
            <a:extLst>
              <a:ext uri="{FF2B5EF4-FFF2-40B4-BE49-F238E27FC236}">
                <a16:creationId xmlns:a16="http://schemas.microsoft.com/office/drawing/2014/main" id="{7FADACB7-7ADA-5F2D-0A85-D8DFFACCFDA9}"/>
              </a:ext>
            </a:extLst>
          </p:cNvPr>
          <p:cNvPicPr>
            <a:picLocks noChangeAspect="1"/>
          </p:cNvPicPr>
          <p:nvPr/>
        </p:nvPicPr>
        <p:blipFill>
          <a:blip r:embed="rId2"/>
          <a:stretch>
            <a:fillRect/>
          </a:stretch>
        </p:blipFill>
        <p:spPr>
          <a:xfrm>
            <a:off x="5732307" y="1690688"/>
            <a:ext cx="5776461" cy="4061812"/>
          </a:xfrm>
          <a:prstGeom prst="rect">
            <a:avLst/>
          </a:prstGeom>
        </p:spPr>
      </p:pic>
    </p:spTree>
    <p:extLst>
      <p:ext uri="{BB962C8B-B14F-4D97-AF65-F5344CB8AC3E}">
        <p14:creationId xmlns:p14="http://schemas.microsoft.com/office/powerpoint/2010/main" val="243448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05D38-6955-C47A-562A-B8F808BABAD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7ADC8F6F-B933-1315-9534-3AD6F55A28D8}"/>
              </a:ext>
            </a:extLst>
          </p:cNvPr>
          <p:cNvSpPr>
            <a:spLocks noGrp="1"/>
          </p:cNvSpPr>
          <p:nvPr>
            <p:ph idx="1"/>
          </p:nvPr>
        </p:nvSpPr>
        <p:spPr/>
        <p:txBody>
          <a:bodyPr/>
          <a:lstStyle/>
          <a:p>
            <a:endParaRPr lang="zh-CN" altLang="en-US"/>
          </a:p>
        </p:txBody>
      </p:sp>
      <p:pic>
        <p:nvPicPr>
          <p:cNvPr id="5" name="图片 4" descr="文本, 信件&#10;&#10;AI 生成的内容可能不正确。">
            <a:extLst>
              <a:ext uri="{FF2B5EF4-FFF2-40B4-BE49-F238E27FC236}">
                <a16:creationId xmlns:a16="http://schemas.microsoft.com/office/drawing/2014/main" id="{CADC96F8-0EB1-4B57-2D61-442ECFD16B11}"/>
              </a:ext>
            </a:extLst>
          </p:cNvPr>
          <p:cNvPicPr>
            <a:picLocks noChangeAspect="1"/>
          </p:cNvPicPr>
          <p:nvPr/>
        </p:nvPicPr>
        <p:blipFill>
          <a:blip r:embed="rId2"/>
          <a:stretch>
            <a:fillRect/>
          </a:stretch>
        </p:blipFill>
        <p:spPr>
          <a:xfrm>
            <a:off x="1619414" y="0"/>
            <a:ext cx="8655460" cy="6858000"/>
          </a:xfrm>
          <a:prstGeom prst="rect">
            <a:avLst/>
          </a:prstGeom>
        </p:spPr>
      </p:pic>
    </p:spTree>
    <p:extLst>
      <p:ext uri="{BB962C8B-B14F-4D97-AF65-F5344CB8AC3E}">
        <p14:creationId xmlns:p14="http://schemas.microsoft.com/office/powerpoint/2010/main" val="395846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279286-6FB6-88D7-7DE3-B8B7059EF608}"/>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5F42920-BCEF-5823-0F18-B159728D8958}"/>
              </a:ext>
            </a:extLst>
          </p:cNvPr>
          <p:cNvSpPr>
            <a:spLocks noGrp="1"/>
          </p:cNvSpPr>
          <p:nvPr>
            <p:ph idx="1"/>
          </p:nvPr>
        </p:nvSpPr>
        <p:spPr/>
        <p:txBody>
          <a:bodyPr/>
          <a:lstStyle/>
          <a:p>
            <a:endParaRPr lang="zh-CN" altLang="en-US" dirty="0"/>
          </a:p>
        </p:txBody>
      </p:sp>
      <p:pic>
        <p:nvPicPr>
          <p:cNvPr id="5" name="图片 4" descr="文本&#10;&#10;AI 生成的内容可能不正确。">
            <a:extLst>
              <a:ext uri="{FF2B5EF4-FFF2-40B4-BE49-F238E27FC236}">
                <a16:creationId xmlns:a16="http://schemas.microsoft.com/office/drawing/2014/main" id="{52C883E4-AE0D-09A2-CEFD-9F602AB372D7}"/>
              </a:ext>
            </a:extLst>
          </p:cNvPr>
          <p:cNvPicPr>
            <a:picLocks noChangeAspect="1"/>
          </p:cNvPicPr>
          <p:nvPr/>
        </p:nvPicPr>
        <p:blipFill>
          <a:blip r:embed="rId2"/>
          <a:stretch>
            <a:fillRect/>
          </a:stretch>
        </p:blipFill>
        <p:spPr>
          <a:xfrm>
            <a:off x="705907" y="0"/>
            <a:ext cx="8290613" cy="2329819"/>
          </a:xfrm>
          <a:prstGeom prst="rect">
            <a:avLst/>
          </a:prstGeom>
        </p:spPr>
      </p:pic>
      <p:pic>
        <p:nvPicPr>
          <p:cNvPr id="7" name="图片 6" descr="文本&#10;&#10;AI 生成的内容可能不正确。">
            <a:extLst>
              <a:ext uri="{FF2B5EF4-FFF2-40B4-BE49-F238E27FC236}">
                <a16:creationId xmlns:a16="http://schemas.microsoft.com/office/drawing/2014/main" id="{79C0415C-09F0-5597-2B5B-45D6BCA6B5BA}"/>
              </a:ext>
            </a:extLst>
          </p:cNvPr>
          <p:cNvPicPr>
            <a:picLocks noChangeAspect="1"/>
          </p:cNvPicPr>
          <p:nvPr/>
        </p:nvPicPr>
        <p:blipFill>
          <a:blip r:embed="rId3"/>
          <a:stretch>
            <a:fillRect/>
          </a:stretch>
        </p:blipFill>
        <p:spPr>
          <a:xfrm>
            <a:off x="564139" y="4754008"/>
            <a:ext cx="7526779" cy="2103992"/>
          </a:xfrm>
          <a:prstGeom prst="rect">
            <a:avLst/>
          </a:prstGeom>
        </p:spPr>
      </p:pic>
      <p:pic>
        <p:nvPicPr>
          <p:cNvPr id="9" name="图片 8" descr="文本&#10;&#10;AI 生成的内容可能不正确。">
            <a:extLst>
              <a:ext uri="{FF2B5EF4-FFF2-40B4-BE49-F238E27FC236}">
                <a16:creationId xmlns:a16="http://schemas.microsoft.com/office/drawing/2014/main" id="{AF9BDE85-B1B8-3496-A0FE-EA106AC3128F}"/>
              </a:ext>
            </a:extLst>
          </p:cNvPr>
          <p:cNvPicPr>
            <a:picLocks noChangeAspect="1"/>
          </p:cNvPicPr>
          <p:nvPr/>
        </p:nvPicPr>
        <p:blipFill>
          <a:blip r:embed="rId4"/>
          <a:stretch>
            <a:fillRect/>
          </a:stretch>
        </p:blipFill>
        <p:spPr>
          <a:xfrm>
            <a:off x="4449472" y="2329819"/>
            <a:ext cx="7674984" cy="1150305"/>
          </a:xfrm>
          <a:prstGeom prst="rect">
            <a:avLst/>
          </a:prstGeom>
        </p:spPr>
      </p:pic>
      <p:pic>
        <p:nvPicPr>
          <p:cNvPr id="11" name="图片 10" descr="文本&#10;&#10;AI 生成的内容可能不正确。">
            <a:extLst>
              <a:ext uri="{FF2B5EF4-FFF2-40B4-BE49-F238E27FC236}">
                <a16:creationId xmlns:a16="http://schemas.microsoft.com/office/drawing/2014/main" id="{A1FA9D21-5FFF-98BE-E122-484E9BA3200A}"/>
              </a:ext>
            </a:extLst>
          </p:cNvPr>
          <p:cNvPicPr>
            <a:picLocks noChangeAspect="1"/>
          </p:cNvPicPr>
          <p:nvPr/>
        </p:nvPicPr>
        <p:blipFill>
          <a:blip r:embed="rId5"/>
          <a:stretch>
            <a:fillRect/>
          </a:stretch>
        </p:blipFill>
        <p:spPr>
          <a:xfrm>
            <a:off x="4448772" y="3480124"/>
            <a:ext cx="7675684" cy="1076710"/>
          </a:xfrm>
          <a:prstGeom prst="rect">
            <a:avLst/>
          </a:prstGeom>
        </p:spPr>
      </p:pic>
      <p:sp>
        <p:nvSpPr>
          <p:cNvPr id="12" name="文本框 11">
            <a:extLst>
              <a:ext uri="{FF2B5EF4-FFF2-40B4-BE49-F238E27FC236}">
                <a16:creationId xmlns:a16="http://schemas.microsoft.com/office/drawing/2014/main" id="{7EE88E6E-C8BE-5DBE-50C8-AB80F4858F0F}"/>
              </a:ext>
            </a:extLst>
          </p:cNvPr>
          <p:cNvSpPr txBox="1"/>
          <p:nvPr/>
        </p:nvSpPr>
        <p:spPr>
          <a:xfrm>
            <a:off x="9307817" y="6169709"/>
            <a:ext cx="2431311" cy="646331"/>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Prompts in paper supplementary files </a:t>
            </a:r>
            <a:endParaRPr lang="zh-CN"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80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A2575-29F8-7284-0CA8-40445A18F373}"/>
              </a:ext>
            </a:extLst>
          </p:cNvPr>
          <p:cNvSpPr>
            <a:spLocks noGrp="1"/>
          </p:cNvSpPr>
          <p:nvPr>
            <p:ph type="title"/>
          </p:nvPr>
        </p:nvSpPr>
        <p:spPr/>
        <p:txBody>
          <a:bodyPr/>
          <a:lstStyle/>
          <a:p>
            <a:r>
              <a:rPr lang="en-US" altLang="zh-CN" dirty="0"/>
              <a:t>Antibody and nanobody</a:t>
            </a:r>
            <a:endParaRPr lang="zh-CN" altLang="en-US" dirty="0"/>
          </a:p>
        </p:txBody>
      </p:sp>
      <p:sp>
        <p:nvSpPr>
          <p:cNvPr id="3" name="内容占位符 2">
            <a:extLst>
              <a:ext uri="{FF2B5EF4-FFF2-40B4-BE49-F238E27FC236}">
                <a16:creationId xmlns:a16="http://schemas.microsoft.com/office/drawing/2014/main" id="{78055403-83F9-8A28-A45D-4D8A57EF246F}"/>
              </a:ext>
            </a:extLst>
          </p:cNvPr>
          <p:cNvSpPr>
            <a:spLocks noGrp="1"/>
          </p:cNvSpPr>
          <p:nvPr>
            <p:ph idx="1"/>
          </p:nvPr>
        </p:nvSpPr>
        <p:spPr>
          <a:xfrm>
            <a:off x="838200" y="4240695"/>
            <a:ext cx="7232374" cy="1936267"/>
          </a:xfrm>
        </p:spPr>
        <p:txBody>
          <a:bodyPr>
            <a:normAutofit/>
          </a:bodyPr>
          <a:lstStyle/>
          <a:p>
            <a:r>
              <a:rPr lang="en-US" altLang="zh-CN" sz="2400" dirty="0"/>
              <a:t>Antibody contains two chains (light/heavy), two regions (variable/constant)</a:t>
            </a:r>
          </a:p>
          <a:p>
            <a:r>
              <a:rPr lang="en-US" altLang="zh-CN" sz="2400" dirty="0"/>
              <a:t>Nanobody only has single-chain variable region</a:t>
            </a:r>
            <a:endParaRPr lang="zh-CN" altLang="en-US" sz="2400" dirty="0"/>
          </a:p>
        </p:txBody>
      </p:sp>
      <p:pic>
        <p:nvPicPr>
          <p:cNvPr id="1026" name="Picture 2" descr="comparison of antibody and nanobody structure">
            <a:extLst>
              <a:ext uri="{FF2B5EF4-FFF2-40B4-BE49-F238E27FC236}">
                <a16:creationId xmlns:a16="http://schemas.microsoft.com/office/drawing/2014/main" id="{616BDA61-D6D5-D7A5-26A6-32121346E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769" y="1519106"/>
            <a:ext cx="3052522" cy="513235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图片包含 文本&#10;&#10;AI 生成的内容可能不正确。">
            <a:extLst>
              <a:ext uri="{FF2B5EF4-FFF2-40B4-BE49-F238E27FC236}">
                <a16:creationId xmlns:a16="http://schemas.microsoft.com/office/drawing/2014/main" id="{598AE702-F6DE-161F-2804-053ACC29AD6A}"/>
              </a:ext>
            </a:extLst>
          </p:cNvPr>
          <p:cNvPicPr>
            <a:picLocks noChangeAspect="1"/>
          </p:cNvPicPr>
          <p:nvPr/>
        </p:nvPicPr>
        <p:blipFill>
          <a:blip r:embed="rId3"/>
          <a:stretch>
            <a:fillRect/>
          </a:stretch>
        </p:blipFill>
        <p:spPr>
          <a:xfrm>
            <a:off x="365333" y="1690688"/>
            <a:ext cx="7508279" cy="2394593"/>
          </a:xfrm>
          <a:prstGeom prst="rect">
            <a:avLst/>
          </a:prstGeom>
        </p:spPr>
      </p:pic>
      <p:sp>
        <p:nvSpPr>
          <p:cNvPr id="6" name="文本框 5">
            <a:extLst>
              <a:ext uri="{FF2B5EF4-FFF2-40B4-BE49-F238E27FC236}">
                <a16:creationId xmlns:a16="http://schemas.microsoft.com/office/drawing/2014/main" id="{CC6E3E36-A410-265C-F441-60743564F4E0}"/>
              </a:ext>
            </a:extLst>
          </p:cNvPr>
          <p:cNvSpPr txBox="1"/>
          <p:nvPr/>
        </p:nvSpPr>
        <p:spPr>
          <a:xfrm>
            <a:off x="3266661" y="6496287"/>
            <a:ext cx="5027813" cy="261610"/>
          </a:xfrm>
          <a:prstGeom prst="rect">
            <a:avLst/>
          </a:prstGeom>
          <a:noFill/>
        </p:spPr>
        <p:txBody>
          <a:bodyPr wrap="square" rtlCol="0">
            <a:spAutoFit/>
          </a:bodyPr>
          <a:lstStyle/>
          <a:p>
            <a:r>
              <a:rPr lang="en-US" altLang="zh-CN" sz="1100" dirty="0">
                <a:latin typeface="Arial" panose="020B0604020202020204" pitchFamily="34" charset="0"/>
                <a:cs typeface="Arial" panose="020B0604020202020204" pitchFamily="34" charset="0"/>
              </a:rPr>
              <a:t>https://blog.addgene.org/plasmids-101-secondary-nanobody-toolbox</a:t>
            </a:r>
            <a:endParaRPr lang="zh-CN" alt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2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1A8706-5061-E04D-2746-1C96165592AD}"/>
              </a:ext>
            </a:extLst>
          </p:cNvPr>
          <p:cNvSpPr>
            <a:spLocks noGrp="1"/>
          </p:cNvSpPr>
          <p:nvPr>
            <p:ph type="title"/>
          </p:nvPr>
        </p:nvSpPr>
        <p:spPr/>
        <p:txBody>
          <a:bodyPr/>
          <a:lstStyle/>
          <a:p>
            <a:r>
              <a:rPr lang="en-US" altLang="zh-CN" dirty="0"/>
              <a:t>Selected tools by agents</a:t>
            </a:r>
            <a:endParaRPr lang="zh-CN" altLang="en-US" dirty="0"/>
          </a:p>
        </p:txBody>
      </p:sp>
      <p:sp>
        <p:nvSpPr>
          <p:cNvPr id="3" name="内容占位符 2">
            <a:extLst>
              <a:ext uri="{FF2B5EF4-FFF2-40B4-BE49-F238E27FC236}">
                <a16:creationId xmlns:a16="http://schemas.microsoft.com/office/drawing/2014/main" id="{BA29EE97-1BC0-705C-EE9B-8425DB53DEE8}"/>
              </a:ext>
            </a:extLst>
          </p:cNvPr>
          <p:cNvSpPr>
            <a:spLocks noGrp="1"/>
          </p:cNvSpPr>
          <p:nvPr>
            <p:ph idx="1"/>
          </p:nvPr>
        </p:nvSpPr>
        <p:spPr>
          <a:xfrm>
            <a:off x="838200" y="3849756"/>
            <a:ext cx="10515600" cy="2696817"/>
          </a:xfrm>
        </p:spPr>
        <p:txBody>
          <a:bodyPr>
            <a:normAutofit/>
          </a:bodyPr>
          <a:lstStyle/>
          <a:p>
            <a:r>
              <a:rPr lang="en-US" altLang="zh-CN" sz="2400" dirty="0"/>
              <a:t>ESM: protein language model, calculating log-likelihood ratio (LLR) for sequence (whether the sequence is natural/stable)</a:t>
            </a:r>
          </a:p>
          <a:p>
            <a:r>
              <a:rPr lang="en-US" altLang="zh-CN" sz="2400" dirty="0"/>
              <a:t>AlphaFold-Multimer: structural binding (nanobody &amp; virus spike protein) prediction </a:t>
            </a:r>
          </a:p>
          <a:p>
            <a:pPr lvl="1"/>
            <a:r>
              <a:rPr lang="en-US" altLang="zh-CN" sz="2000" dirty="0"/>
              <a:t>LLMs have no knowledge of most up-to-date AlphaFold3</a:t>
            </a:r>
          </a:p>
          <a:p>
            <a:r>
              <a:rPr lang="en-US" altLang="zh-CN" sz="2400" dirty="0"/>
              <a:t>Rosetta: Protein design toolbox, used to calculate binding energy in this study</a:t>
            </a:r>
            <a:endParaRPr lang="zh-CN" altLang="en-US" sz="2400" dirty="0"/>
          </a:p>
        </p:txBody>
      </p:sp>
      <p:pic>
        <p:nvPicPr>
          <p:cNvPr id="5" name="图片 4" descr="图片包含 图形用户界面&#10;&#10;AI 生成的内容可能不正确。">
            <a:extLst>
              <a:ext uri="{FF2B5EF4-FFF2-40B4-BE49-F238E27FC236}">
                <a16:creationId xmlns:a16="http://schemas.microsoft.com/office/drawing/2014/main" id="{500FE7ED-2650-F608-9E05-5440A9537390}"/>
              </a:ext>
            </a:extLst>
          </p:cNvPr>
          <p:cNvPicPr>
            <a:picLocks noChangeAspect="1"/>
          </p:cNvPicPr>
          <p:nvPr/>
        </p:nvPicPr>
        <p:blipFill>
          <a:blip r:embed="rId2"/>
          <a:stretch>
            <a:fillRect/>
          </a:stretch>
        </p:blipFill>
        <p:spPr>
          <a:xfrm>
            <a:off x="1437860" y="1571673"/>
            <a:ext cx="9733061" cy="2170776"/>
          </a:xfrm>
          <a:prstGeom prst="rect">
            <a:avLst/>
          </a:prstGeom>
        </p:spPr>
      </p:pic>
    </p:spTree>
    <p:extLst>
      <p:ext uri="{BB962C8B-B14F-4D97-AF65-F5344CB8AC3E}">
        <p14:creationId xmlns:p14="http://schemas.microsoft.com/office/powerpoint/2010/main" val="176050135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74A7C62-1AC3-4217-8493-54014DA68112}">
  <we:reference id="wa200005566" version="3.0.0.3" store="zh-CN" storeType="OMEX"/>
  <we:alternateReferences>
    <we:reference id="WA200005566" version="3.0.0.3"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1516</TotalTime>
  <Words>896</Words>
  <Application>Microsoft Office PowerPoint</Application>
  <PresentationFormat>Widescreen</PresentationFormat>
  <Paragraphs>105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等线</vt:lpstr>
      <vt:lpstr>等线 Light</vt:lpstr>
      <vt:lpstr>Arial</vt:lpstr>
      <vt:lpstr>Office 主题​​</vt:lpstr>
      <vt:lpstr>PowerPoint Presentation</vt:lpstr>
      <vt:lpstr>Limitations of LLM for scientific research</vt:lpstr>
      <vt:lpstr>What will you do?</vt:lpstr>
      <vt:lpstr>Virtual lab architecture</vt:lpstr>
      <vt:lpstr>Virtual lab for nanobody design</vt:lpstr>
      <vt:lpstr>PowerPoint Presentation</vt:lpstr>
      <vt:lpstr>PowerPoint Presentation</vt:lpstr>
      <vt:lpstr>Antibody and nanobody</vt:lpstr>
      <vt:lpstr>Selected tools by agents</vt:lpstr>
      <vt:lpstr>PowerPoint Presentation</vt:lpstr>
      <vt:lpstr>Scientific critic is critical</vt:lpstr>
      <vt:lpstr>Code enhancement via multi-agent interaction</vt:lpstr>
      <vt:lpstr>Nanobody design analysis</vt:lpstr>
      <vt:lpstr>Best design selection </vt:lpstr>
      <vt:lpstr>Experimental validation</vt:lpstr>
      <vt:lpstr>Is the design validated?</vt:lpstr>
      <vt:lpstr>Discussion analysis</vt:lpstr>
      <vt:lpstr>Summary</vt:lpstr>
      <vt:lpstr>Limitations</vt:lpstr>
      <vt:lpstr>Using Virtual lab</vt:lpstr>
      <vt:lpstr>PowerPoint Presentation</vt:lpstr>
      <vt:lpstr>PowerPoint Presentation</vt:lpstr>
      <vt:lpstr>Project specification - prompts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闻道 刘</dc:creator>
  <cp:lastModifiedBy>Liu, Wendao</cp:lastModifiedBy>
  <cp:revision>53</cp:revision>
  <dcterms:created xsi:type="dcterms:W3CDTF">2025-04-30T02:09:55Z</dcterms:created>
  <dcterms:modified xsi:type="dcterms:W3CDTF">2026-01-09T17:12:45Z</dcterms:modified>
</cp:coreProperties>
</file>