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60" r:id="rId3"/>
    <p:sldId id="269" r:id="rId4"/>
    <p:sldId id="261" r:id="rId5"/>
    <p:sldId id="258" r:id="rId6"/>
    <p:sldId id="262" r:id="rId7"/>
    <p:sldId id="259" r:id="rId8"/>
    <p:sldId id="270" r:id="rId9"/>
    <p:sldId id="263" r:id="rId10"/>
    <p:sldId id="264" r:id="rId11"/>
    <p:sldId id="265" r:id="rId12"/>
    <p:sldId id="266" r:id="rId13"/>
    <p:sldId id="267" r:id="rId14"/>
    <p:sldId id="268" r:id="rId15"/>
    <p:sldId id="272" r:id="rId16"/>
    <p:sldId id="273" r:id="rId17"/>
    <p:sldId id="274" r:id="rId18"/>
    <p:sldId id="275" r:id="rId19"/>
    <p:sldId id="271" r:id="rId20"/>
    <p:sldId id="276" r:id="rId21"/>
    <p:sldId id="277" r:id="rId22"/>
    <p:sldId id="278" r:id="rId23"/>
    <p:sldId id="279" r:id="rId24"/>
    <p:sldId id="280" r:id="rId25"/>
    <p:sldId id="281" r:id="rId26"/>
    <p:sldId id="284" r:id="rId27"/>
    <p:sldId id="285" r:id="rId28"/>
    <p:sldId id="286" r:id="rId29"/>
    <p:sldId id="282" r:id="rId30"/>
    <p:sldId id="288" r:id="rId31"/>
    <p:sldId id="287" r:id="rId32"/>
    <p:sldId id="283" r:id="rId33"/>
    <p:sldId id="289" r:id="rId3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0"/>
  </p:normalViewPr>
  <p:slideViewPr>
    <p:cSldViewPr snapToGrid="0">
      <p:cViewPr varScale="1">
        <p:scale>
          <a:sx n="99" d="100"/>
          <a:sy n="99" d="100"/>
        </p:scale>
        <p:origin x="33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54EA00-6B92-4555-B960-A26CD3359BD7}" type="datetimeFigureOut">
              <a:rPr lang="zh-CN" altLang="en-US" smtClean="0"/>
              <a:t>2025/2/28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135703-8C27-4E86-B69F-2E6A0E16BD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6302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135703-8C27-4E86-B69F-2E6A0E16BDDA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0088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FFBB18-9981-115C-AB63-BFB88FFC8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651BD4B-D371-DF3F-5713-F0E486E6C2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71DB75E-D5ED-F535-CEC6-11AB366D4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9CB3-0AEF-4D25-83FF-8ED4E8235AE8}" type="datetimeFigureOut">
              <a:rPr lang="zh-CN" altLang="en-US" smtClean="0"/>
              <a:t>2025/2/28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572DD49-4E44-7D81-6043-D59EB0793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487834-FBAF-130E-5BED-BDE03C951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53753-90A5-4700-B21D-86980FA969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1848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B46068-D137-6265-AF12-20BF5A1B2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9DAA463-F77B-922F-B81C-FF058DA1DA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0CF2663-DDE2-1A02-6C31-E260A7E78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9CB3-0AEF-4D25-83FF-8ED4E8235AE8}" type="datetimeFigureOut">
              <a:rPr lang="zh-CN" altLang="en-US" smtClean="0"/>
              <a:t>2025/2/28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633F3FF-8728-35FF-DE36-1D41CD60E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E9E3F2A-1854-8375-E00F-DE7C4470F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53753-90A5-4700-B21D-86980FA969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2537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E7E74FF-D1F5-AE96-AF35-3934E079F7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2DCF273-C5F4-9008-AB81-5B2CA3EB99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2066B0-ED08-E16D-9262-0681E15F1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9CB3-0AEF-4D25-83FF-8ED4E8235AE8}" type="datetimeFigureOut">
              <a:rPr lang="zh-CN" altLang="en-US" smtClean="0"/>
              <a:t>2025/2/28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3A2251F-9067-0B14-60CA-21746CC6F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AE8E720-04C2-67A4-4197-1DC974EA0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53753-90A5-4700-B21D-86980FA969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4497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DE7B80-2910-3E93-AAF4-09DA9DF22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470D818-8604-54D3-26D5-C22BC9AE9E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59BFB62-7C25-95C6-8D1F-C1D33F5B6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9CB3-0AEF-4D25-83FF-8ED4E8235AE8}" type="datetimeFigureOut">
              <a:rPr lang="zh-CN" altLang="en-US" smtClean="0"/>
              <a:t>2025/2/28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AC11CC0-FB7A-FAA6-AF13-93472C293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B69A8E2-40A2-95DE-D2D8-AD050D728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53753-90A5-4700-B21D-86980FA969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6973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AE72D2-387F-F1C0-75ED-7ACFB2D49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374C8CF-8317-25F0-84ED-9F8535C07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67A806E-F75B-8374-C323-F73BA17A6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9CB3-0AEF-4D25-83FF-8ED4E8235AE8}" type="datetimeFigureOut">
              <a:rPr lang="zh-CN" altLang="en-US" smtClean="0"/>
              <a:t>2025/2/28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925F9E1-C97D-ACBE-C12D-F1EC8F4E7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58C1FEA-FC86-1532-34FB-9DF94D4E7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53753-90A5-4700-B21D-86980FA969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3282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3234E2-31BA-E275-E34F-B7DBA20B3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33AEB77-FE7C-C9AE-0C01-1C4876694C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F032F24-1037-A0C4-3FC1-DF55E0389C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4EEF2A4-0875-27E2-19E2-8A6425186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9CB3-0AEF-4D25-83FF-8ED4E8235AE8}" type="datetimeFigureOut">
              <a:rPr lang="zh-CN" altLang="en-US" smtClean="0"/>
              <a:t>2025/2/28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04E3F8D-9F57-5551-38AE-61372DFD5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C1DB8E0-D127-6361-0B49-FC4010925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53753-90A5-4700-B21D-86980FA969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3429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0F4053-367E-350A-2883-4C026E8DA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1125DF-E48B-7300-6138-FBC172D5C5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88EF31E-C63A-BF9A-3632-3DE77EA616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A737FD4-FB1B-9701-566C-0123E728BD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3D7D358-D83E-0D4D-E412-FA9C4BD356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900CA66-8ACC-E972-C6B6-3D50B1B3C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9CB3-0AEF-4D25-83FF-8ED4E8235AE8}" type="datetimeFigureOut">
              <a:rPr lang="zh-CN" altLang="en-US" smtClean="0"/>
              <a:t>2025/2/28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2CEFB36-2006-9267-F22A-1D6D0DC03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706E9C0-0949-7D31-E4E7-A26966737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53753-90A5-4700-B21D-86980FA969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0035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C5B17D-5FAB-334A-CA03-5996F8A86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B35E4A9-3A79-5AB8-457B-CF8C92DDD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9CB3-0AEF-4D25-83FF-8ED4E8235AE8}" type="datetimeFigureOut">
              <a:rPr lang="zh-CN" altLang="en-US" smtClean="0"/>
              <a:t>2025/2/28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012EA1F-202A-6919-2F7A-3DD731ED8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861E63B-CDA8-D692-229C-B3F6D181D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53753-90A5-4700-B21D-86980FA969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6305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CA46A7F-0DCC-8BFE-50CE-5A6D3ECA0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9CB3-0AEF-4D25-83FF-8ED4E8235AE8}" type="datetimeFigureOut">
              <a:rPr lang="zh-CN" altLang="en-US" smtClean="0"/>
              <a:t>2025/2/28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5BA21-B68B-96AD-5D90-54C464B73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8AC75BF-26C0-46DD-0BCA-299CB34D8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53753-90A5-4700-B21D-86980FA969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3364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852B2A-F3E9-7580-B3A0-173050EBD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998F604-4A26-EF0E-F601-2FE4F9FDC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110F5DD-B2A6-4663-FA1E-69CB2A5E60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A2BC16C-40BF-5D75-2320-C83FDE864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9CB3-0AEF-4D25-83FF-8ED4E8235AE8}" type="datetimeFigureOut">
              <a:rPr lang="zh-CN" altLang="en-US" smtClean="0"/>
              <a:t>2025/2/28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708C5CD-B6E7-89CE-1CFA-57BFAE01C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6527696-C31A-8800-E37D-193099266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53753-90A5-4700-B21D-86980FA969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9097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D0FA3B-836C-2CF8-862A-2951C5A88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4A299B6-B4BC-80B0-2B7B-46554B29C0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C6E858E-FDD9-9F13-E079-332351734B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157DB77-509E-8CE8-3F95-336AB9639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69CB3-0AEF-4D25-83FF-8ED4E8235AE8}" type="datetimeFigureOut">
              <a:rPr lang="zh-CN" altLang="en-US" smtClean="0"/>
              <a:t>2025/2/28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2F096B2-0D07-7520-1EAA-D64E2E8D2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D14AAF3-996F-D60C-57A8-BEAE87822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53753-90A5-4700-B21D-86980FA969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8979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B617F8F-F68A-AF4B-906A-0EE4A6E37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636ED13-4090-0D9B-151E-E815D5A99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F19C9F2-6857-BD6B-A6F3-F6B1CADDFC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169CB3-0AEF-4D25-83FF-8ED4E8235AE8}" type="datetimeFigureOut">
              <a:rPr lang="zh-CN" altLang="en-US" smtClean="0"/>
              <a:t>2025/2/28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1106C2E-7587-A7D2-3102-8092C3AD42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D138C68-11B3-B005-D836-90146667C5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653753-90A5-4700-B21D-86980FA969A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830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518CAE-DE89-807D-3438-5F22B03842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55C3A64-665E-0390-F52F-CC9A5523C7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585637"/>
            <a:ext cx="9144000" cy="907311"/>
          </a:xfrm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JC 2.28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16F3D02-1466-84EB-B611-AF83C3B58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758" y="0"/>
            <a:ext cx="8591629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781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77FD17-83DA-47C9-3FB7-F80BFFBA0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Mutation effect prediction: genomic regions</a:t>
            </a:r>
            <a:endParaRPr lang="zh-CN" altLang="en-US" sz="40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FDCA03E-CC6F-AC6A-FB55-8C6B15335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Mutations in important genomic regions decrease fitness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9666090-9242-BFA7-EB5C-353DB10C2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231" y="2448080"/>
            <a:ext cx="8554654" cy="430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127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3A09D9-4233-AE85-700C-A483134F4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Mutation effect prediction: validation using deep mutational scanning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1FABD48-872D-D071-E75C-28A2BAC166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Higher values indicate higher correlation with experimental results</a:t>
            </a:r>
          </a:p>
          <a:p>
            <a:r>
              <a:rPr lang="en-US" altLang="zh-CN" dirty="0"/>
              <a:t>Evo2 is best at ncRNA fitness prediction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741ACCA-98F4-8930-16AA-BD80809C7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9766" y="3485937"/>
            <a:ext cx="6259033" cy="325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75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3EC6A3-5B20-7A01-E90B-B145C12A3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Using Evo2 to predict exon regions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99CE039-6A38-C5C9-6AA9-D928C044CC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Evo 2 embeddings were used to train an exon classifier, achieving high accuracy across eight diverse species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083E971-59D2-066A-6EF8-AB2636D0A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0328" y="2635177"/>
            <a:ext cx="7636137" cy="421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90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8EF44F-B688-AAC5-5776-502C0233E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Using Evo2 to predict gene essentiality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3524E54-52A4-8C09-4D03-E3672A1F1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Inserting stop codon in prokaryotic genes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Scrambling 100 bp in lncRNA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7132865-9064-1005-9C35-BD85B84DF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2361" y="2335781"/>
            <a:ext cx="8431307" cy="201618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7D91E0B-543B-BF84-084C-EF9D4F4587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1286" y="4862118"/>
            <a:ext cx="6946365" cy="199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72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A79FDC-42ED-8BD1-640F-C13C71E53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42581"/>
            <a:ext cx="10515600" cy="1325563"/>
          </a:xfrm>
        </p:spPr>
        <p:txBody>
          <a:bodyPr/>
          <a:lstStyle/>
          <a:p>
            <a:r>
              <a:rPr lang="en-US" altLang="zh-CN" dirty="0"/>
              <a:t>Evo 2 enables accurate human clinical variant effect prediction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51259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2668FE-CFCA-5CBF-F840-91624214E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Mutation effect prediction: clinical variant pathogenicity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9BB7BC8-640E-6CC5-7CDA-CDDFDDEC5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385144" cy="4351338"/>
          </a:xfrm>
        </p:spPr>
        <p:txBody>
          <a:bodyPr/>
          <a:lstStyle/>
          <a:p>
            <a:r>
              <a:rPr lang="en-US" altLang="zh-CN" dirty="0"/>
              <a:t>Evo 2 ranked among the top models for coding SNVs and outperformed others for noncoding and non-SNV variants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854AA8E-324F-BEAF-2644-173E0E5E9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9626" y="2033017"/>
            <a:ext cx="3602388" cy="435133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1AC1F87-1964-5325-D6B2-5910351D71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1692" y="3476807"/>
            <a:ext cx="4027934" cy="317573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36C6C63-BD5D-5656-094F-5FBC32F965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2375" y="1825625"/>
            <a:ext cx="4083727" cy="165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744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C11383-FF0C-C0B0-19B1-548337719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Mutation effect prediction: variant for splicing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413C28E-C6AE-ECB7-A3E8-3E3D2BBEF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464004" cy="4351338"/>
          </a:xfrm>
        </p:spPr>
        <p:txBody>
          <a:bodyPr/>
          <a:lstStyle/>
          <a:p>
            <a:r>
              <a:rPr lang="en-US" altLang="zh-CN" dirty="0"/>
              <a:t>Evo 2 has highest zero-shot performance for both </a:t>
            </a:r>
            <a:r>
              <a:rPr lang="en-US" altLang="zh-CN" dirty="0" err="1"/>
              <a:t>exonic</a:t>
            </a:r>
            <a:r>
              <a:rPr lang="en-US" altLang="zh-CN" dirty="0"/>
              <a:t> and intronic splice sites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EE4629F-2EAD-6F4A-9A2E-3C2E693FF4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880" y="1502981"/>
            <a:ext cx="5844581" cy="499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83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9B46BD-9B46-4BF0-5486-BA579086F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Mutation effect prediction: BRCA1 variants</a:t>
            </a:r>
            <a:endParaRPr lang="zh-CN" altLang="en-US" sz="40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53DE78F-749C-6CB8-8E58-CF410FE86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917996" cy="4351338"/>
          </a:xfrm>
        </p:spPr>
        <p:txBody>
          <a:bodyPr/>
          <a:lstStyle/>
          <a:p>
            <a:r>
              <a:rPr lang="en-US" altLang="zh-CN" dirty="0"/>
              <a:t>Evo 2 ranked among the top models for coding SNVs and outperformed others for noncoding and non-SNV variants</a:t>
            </a:r>
            <a:endParaRPr lang="zh-CN" altLang="en-US" dirty="0"/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CB0044E-EEC5-13D6-C3E6-E3F12A72C3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6196" y="1380341"/>
            <a:ext cx="5800253" cy="524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8872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1E35E7-E3A7-1EC2-C51D-D9F040D3B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Mutation effect prediction: BRCA1 variants</a:t>
            </a:r>
            <a:endParaRPr lang="zh-CN" altLang="en-US" sz="40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91FFC1D-5F54-3428-FF0C-FF6314F02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Train a supervised classifier to predict LOF variants</a:t>
            </a:r>
          </a:p>
          <a:p>
            <a:r>
              <a:rPr lang="en-US" altLang="zh-CN" dirty="0"/>
              <a:t>Outperforming other models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62110E1-6B59-8B5B-4ABF-1626F857C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4718" y="2940836"/>
            <a:ext cx="6540348" cy="386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1955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AF1897-A571-98A1-C198-C472568ED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416" y="2641258"/>
            <a:ext cx="10515600" cy="1325563"/>
          </a:xfrm>
        </p:spPr>
        <p:txBody>
          <a:bodyPr/>
          <a:lstStyle/>
          <a:p>
            <a:r>
              <a:rPr lang="en-US" altLang="zh-CN" dirty="0"/>
              <a:t>Feature interpretation in Evo 2 from molecular to genome scale</a:t>
            </a:r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8A1C01B-E69F-7732-A476-F63590ECB6A4}"/>
              </a:ext>
            </a:extLst>
          </p:cNvPr>
          <p:cNvSpPr txBox="1"/>
          <p:nvPr/>
        </p:nvSpPr>
        <p:spPr>
          <a:xfrm>
            <a:off x="1388046" y="4210187"/>
            <a:ext cx="7788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Aim: extract and explain model-derived features from Evo2 model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383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508B46-727A-C0EE-B1AA-3C50081EF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Background: </a:t>
            </a:r>
            <a:br>
              <a:rPr lang="en-US" altLang="zh-CN" dirty="0"/>
            </a:br>
            <a:r>
              <a:rPr lang="en-US" altLang="zh-CN" dirty="0"/>
              <a:t>Evo 1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104A1E3-119F-D0FF-C923-BD41B202A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2711"/>
            <a:ext cx="6063114" cy="3974252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DNA language model trained on 2.7 million prokaryotic and phage genomes</a:t>
            </a:r>
          </a:p>
          <a:p>
            <a:r>
              <a:rPr lang="en-US" altLang="zh-CN" sz="2400" dirty="0"/>
              <a:t>Comprehensive understanding of DNA from single nucleotide to entire genome</a:t>
            </a:r>
          </a:p>
          <a:p>
            <a:r>
              <a:rPr lang="en-US" altLang="zh-CN" sz="2400" dirty="0"/>
              <a:t>Multimodal generation tasks, demonstrated by generating synthetic CRISPR-Cas molecular complexes and transposable systems</a:t>
            </a:r>
          </a:p>
          <a:p>
            <a:r>
              <a:rPr lang="en-US" altLang="zh-CN" sz="2400" dirty="0" err="1"/>
              <a:t>StripedHyena</a:t>
            </a:r>
            <a:r>
              <a:rPr lang="en-US" altLang="zh-CN" sz="2400" dirty="0"/>
              <a:t> architecture</a:t>
            </a:r>
          </a:p>
          <a:p>
            <a:r>
              <a:rPr lang="en-US" altLang="zh-CN" sz="2400" dirty="0"/>
              <a:t>Autoregressive modeling</a:t>
            </a:r>
            <a:endParaRPr lang="zh-CN" altLang="en-US" sz="24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944D73C-FBCA-80AD-7003-702CE4D16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834" y="115444"/>
            <a:ext cx="7397219" cy="208726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CF2FB68-F68A-593E-14C1-5F9500A690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4902" y="3032899"/>
            <a:ext cx="5107562" cy="289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2341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A83B47-9724-335F-79BD-BF72DE44B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Extracting semantically meaningful genomic features from Evo2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020837E-9C18-8F28-A5AE-6FFCA57B92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Train Batch-</a:t>
            </a:r>
            <a:r>
              <a:rPr lang="en-US" altLang="zh-CN" dirty="0" err="1"/>
              <a:t>TopK</a:t>
            </a:r>
            <a:r>
              <a:rPr lang="en-US" altLang="zh-CN" dirty="0"/>
              <a:t> sparse autoencoders (SAEs) on layer 26 outputs to extract features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8F4860B-7CEE-4880-6A2B-948F5F978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837" y="2816710"/>
            <a:ext cx="7774798" cy="379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4875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36AF5BE-DE8A-88F2-E0E6-76F26B740F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FF526BD-94E8-C86D-709A-F3006A6BD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137" y="571695"/>
            <a:ext cx="10973416" cy="5605268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F0485820-31F5-9443-EDBF-3FFE2B0325DD}"/>
              </a:ext>
            </a:extLst>
          </p:cNvPr>
          <p:cNvSpPr/>
          <p:nvPr/>
        </p:nvSpPr>
        <p:spPr>
          <a:xfrm>
            <a:off x="6959965" y="223666"/>
            <a:ext cx="4393835" cy="2486642"/>
          </a:xfrm>
          <a:prstGeom prst="rect">
            <a:avLst/>
          </a:prstGeom>
          <a:noFill/>
          <a:ln w="38100">
            <a:solidFill>
              <a:srgbClr val="C0000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05151FD-D2B4-B728-0254-FBF5CEDC9DEC}"/>
              </a:ext>
            </a:extLst>
          </p:cNvPr>
          <p:cNvSpPr txBox="1"/>
          <p:nvPr/>
        </p:nvSpPr>
        <p:spPr>
          <a:xfrm>
            <a:off x="7058641" y="279685"/>
            <a:ext cx="3907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Feature: prophage (mobile element)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F7EA93C-5DC3-1AB4-F7AA-2B0712E4DC74}"/>
              </a:ext>
            </a:extLst>
          </p:cNvPr>
          <p:cNvSpPr/>
          <p:nvPr/>
        </p:nvSpPr>
        <p:spPr>
          <a:xfrm>
            <a:off x="309187" y="2766326"/>
            <a:ext cx="11044613" cy="1555693"/>
          </a:xfrm>
          <a:prstGeom prst="rect">
            <a:avLst/>
          </a:prstGeom>
          <a:noFill/>
          <a:ln w="38100">
            <a:solidFill>
              <a:srgbClr val="C0000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A61B01C-ECCB-CEA9-5D5C-4A596E108E92}"/>
              </a:ext>
            </a:extLst>
          </p:cNvPr>
          <p:cNvSpPr txBox="1"/>
          <p:nvPr/>
        </p:nvSpPr>
        <p:spPr>
          <a:xfrm>
            <a:off x="309187" y="4001294"/>
            <a:ext cx="4256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Feature: ORF/intergenic/tRNA/rRNA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ABC048FD-E300-415B-295E-C079E1A7B9A4}"/>
              </a:ext>
            </a:extLst>
          </p:cNvPr>
          <p:cNvSpPr/>
          <p:nvPr/>
        </p:nvSpPr>
        <p:spPr>
          <a:xfrm>
            <a:off x="177617" y="4433853"/>
            <a:ext cx="3216846" cy="2236662"/>
          </a:xfrm>
          <a:prstGeom prst="rect">
            <a:avLst/>
          </a:prstGeom>
          <a:noFill/>
          <a:ln w="38100">
            <a:solidFill>
              <a:srgbClr val="C0000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A1A831E-9810-8D69-EAC7-2FA9F6873A02}"/>
              </a:ext>
            </a:extLst>
          </p:cNvPr>
          <p:cNvSpPr txBox="1"/>
          <p:nvPr/>
        </p:nvSpPr>
        <p:spPr>
          <a:xfrm>
            <a:off x="177617" y="6240190"/>
            <a:ext cx="6782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Feature: α-helix/β-sheet/tRNA  (protein structure)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DD166BE9-2F3A-2693-7293-5FDAC6C34901}"/>
              </a:ext>
            </a:extLst>
          </p:cNvPr>
          <p:cNvCxnSpPr/>
          <p:nvPr/>
        </p:nvCxnSpPr>
        <p:spPr>
          <a:xfrm>
            <a:off x="7194376" y="1129405"/>
            <a:ext cx="30918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D05DD8D3-C82D-7CF7-108D-13EAEB7B4909}"/>
              </a:ext>
            </a:extLst>
          </p:cNvPr>
          <p:cNvCxnSpPr/>
          <p:nvPr/>
        </p:nvCxnSpPr>
        <p:spPr>
          <a:xfrm>
            <a:off x="7194376" y="2201285"/>
            <a:ext cx="30918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B7AEA983-4DB7-D912-8FBC-EA4275719F76}"/>
              </a:ext>
            </a:extLst>
          </p:cNvPr>
          <p:cNvCxnSpPr/>
          <p:nvPr/>
        </p:nvCxnSpPr>
        <p:spPr>
          <a:xfrm>
            <a:off x="742045" y="3150075"/>
            <a:ext cx="30918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843DD12F-3EA7-6309-14E0-16965A94BDBA}"/>
              </a:ext>
            </a:extLst>
          </p:cNvPr>
          <p:cNvCxnSpPr/>
          <p:nvPr/>
        </p:nvCxnSpPr>
        <p:spPr>
          <a:xfrm>
            <a:off x="742045" y="3429000"/>
            <a:ext cx="30918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108FEA41-F908-E24C-1401-0312AFAB18CE}"/>
              </a:ext>
            </a:extLst>
          </p:cNvPr>
          <p:cNvCxnSpPr/>
          <p:nvPr/>
        </p:nvCxnSpPr>
        <p:spPr>
          <a:xfrm>
            <a:off x="742045" y="3663193"/>
            <a:ext cx="30918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487D7630-C35B-F2C1-1577-F07A1EA43704}"/>
              </a:ext>
            </a:extLst>
          </p:cNvPr>
          <p:cNvCxnSpPr/>
          <p:nvPr/>
        </p:nvCxnSpPr>
        <p:spPr>
          <a:xfrm>
            <a:off x="742045" y="3939485"/>
            <a:ext cx="30918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9E6579AF-3054-907D-6DD5-E35E5BFC701D}"/>
              </a:ext>
            </a:extLst>
          </p:cNvPr>
          <p:cNvCxnSpPr/>
          <p:nvPr/>
        </p:nvCxnSpPr>
        <p:spPr>
          <a:xfrm>
            <a:off x="563112" y="4965719"/>
            <a:ext cx="30918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F89769E6-2206-1502-D4EA-FE93B10458E0}"/>
              </a:ext>
            </a:extLst>
          </p:cNvPr>
          <p:cNvCxnSpPr/>
          <p:nvPr/>
        </p:nvCxnSpPr>
        <p:spPr>
          <a:xfrm>
            <a:off x="587452" y="5761708"/>
            <a:ext cx="30918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3864941D-0B5C-23EB-09C5-009445785562}"/>
              </a:ext>
            </a:extLst>
          </p:cNvPr>
          <p:cNvCxnSpPr/>
          <p:nvPr/>
        </p:nvCxnSpPr>
        <p:spPr>
          <a:xfrm>
            <a:off x="563112" y="6110363"/>
            <a:ext cx="30918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矩形 21">
            <a:extLst>
              <a:ext uri="{FF2B5EF4-FFF2-40B4-BE49-F238E27FC236}">
                <a16:creationId xmlns:a16="http://schemas.microsoft.com/office/drawing/2014/main" id="{1ED9B1E6-FD70-8A5F-8549-49EB711C001C}"/>
              </a:ext>
            </a:extLst>
          </p:cNvPr>
          <p:cNvSpPr/>
          <p:nvPr/>
        </p:nvSpPr>
        <p:spPr>
          <a:xfrm>
            <a:off x="309187" y="480224"/>
            <a:ext cx="4393835" cy="2152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EF2C356F-CBD5-C15E-0110-C718FDA4F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068" y="365125"/>
            <a:ext cx="4470365" cy="1768023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Examples of extracted features in E. coli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23425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F20CDC-67F4-CD85-5EC2-606EAFE0D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Examples of extracted features in human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D55E41A-C706-4D81-D0AE-FE0330C60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6973" y="4203656"/>
            <a:ext cx="3730373" cy="7301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000" dirty="0"/>
              <a:t>The motif of some features are similar to TF motifs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71BF7CB-5796-CB5C-D2BD-FAB316F71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4582" y="4784615"/>
            <a:ext cx="5632764" cy="184540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F1ABF8C-0E75-9C83-FC3D-8B11F97968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3" y="4442244"/>
            <a:ext cx="5963330" cy="2342000"/>
          </a:xfrm>
          <a:prstGeom prst="rect">
            <a:avLst/>
          </a:prstGeom>
        </p:spPr>
      </p:pic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5099340A-25FA-AEB1-DE56-C639DF998BAF}"/>
              </a:ext>
            </a:extLst>
          </p:cNvPr>
          <p:cNvCxnSpPr/>
          <p:nvPr/>
        </p:nvCxnSpPr>
        <p:spPr>
          <a:xfrm>
            <a:off x="780948" y="5352748"/>
            <a:ext cx="30918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894FB133-1067-80CC-201C-FC32BD2620D5}"/>
              </a:ext>
            </a:extLst>
          </p:cNvPr>
          <p:cNvCxnSpPr/>
          <p:nvPr/>
        </p:nvCxnSpPr>
        <p:spPr>
          <a:xfrm>
            <a:off x="9223702" y="5445614"/>
            <a:ext cx="30918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FE35BB21-4850-83A6-B6CB-CBE1F9D780F1}"/>
              </a:ext>
            </a:extLst>
          </p:cNvPr>
          <p:cNvCxnSpPr/>
          <p:nvPr/>
        </p:nvCxnSpPr>
        <p:spPr>
          <a:xfrm>
            <a:off x="9223702" y="5528008"/>
            <a:ext cx="30918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E7390303-E34E-8125-DA1A-B7BD782E8D69}"/>
              </a:ext>
            </a:extLst>
          </p:cNvPr>
          <p:cNvCxnSpPr/>
          <p:nvPr/>
        </p:nvCxnSpPr>
        <p:spPr>
          <a:xfrm>
            <a:off x="9223702" y="5647106"/>
            <a:ext cx="30918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矩形 13">
            <a:extLst>
              <a:ext uri="{FF2B5EF4-FFF2-40B4-BE49-F238E27FC236}">
                <a16:creationId xmlns:a16="http://schemas.microsoft.com/office/drawing/2014/main" id="{6E2260F8-3C58-2ED5-0A68-1EBA5E084A69}"/>
              </a:ext>
            </a:extLst>
          </p:cNvPr>
          <p:cNvSpPr/>
          <p:nvPr/>
        </p:nvSpPr>
        <p:spPr>
          <a:xfrm>
            <a:off x="118000" y="4073935"/>
            <a:ext cx="5894673" cy="2689431"/>
          </a:xfrm>
          <a:prstGeom prst="rect">
            <a:avLst/>
          </a:prstGeom>
          <a:noFill/>
          <a:ln w="38100">
            <a:solidFill>
              <a:srgbClr val="C0000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A2E7E94-FF73-86CF-A3AD-34309C36F120}"/>
              </a:ext>
            </a:extLst>
          </p:cNvPr>
          <p:cNvSpPr txBox="1"/>
          <p:nvPr/>
        </p:nvSpPr>
        <p:spPr>
          <a:xfrm>
            <a:off x="205152" y="4088913"/>
            <a:ext cx="5242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Feature: frameshift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95BF10B3-D1B5-3751-973E-C18FDE51CD22}"/>
              </a:ext>
            </a:extLst>
          </p:cNvPr>
          <p:cNvSpPr/>
          <p:nvPr/>
        </p:nvSpPr>
        <p:spPr>
          <a:xfrm>
            <a:off x="6163565" y="4182778"/>
            <a:ext cx="5894673" cy="2597096"/>
          </a:xfrm>
          <a:prstGeom prst="rect">
            <a:avLst/>
          </a:prstGeom>
          <a:noFill/>
          <a:ln w="38100">
            <a:solidFill>
              <a:srgbClr val="C0000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2559325F-AE6E-A136-5043-EB0ABCC7F872}"/>
              </a:ext>
            </a:extLst>
          </p:cNvPr>
          <p:cNvSpPr txBox="1"/>
          <p:nvPr/>
        </p:nvSpPr>
        <p:spPr>
          <a:xfrm>
            <a:off x="6217818" y="4337477"/>
            <a:ext cx="2097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Feature: promoter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BC7F63E0-AE86-AEAB-0F8F-B803103E99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6314" y="1329991"/>
            <a:ext cx="8288161" cy="2530594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668B1406-E2BC-F107-C6D4-F8AEE451EA20}"/>
              </a:ext>
            </a:extLst>
          </p:cNvPr>
          <p:cNvSpPr/>
          <p:nvPr/>
        </p:nvSpPr>
        <p:spPr>
          <a:xfrm>
            <a:off x="1295948" y="1341966"/>
            <a:ext cx="9818527" cy="2597096"/>
          </a:xfrm>
          <a:prstGeom prst="rect">
            <a:avLst/>
          </a:prstGeom>
          <a:noFill/>
          <a:ln w="38100">
            <a:solidFill>
              <a:srgbClr val="C0000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94F4C4C5-DFA1-D9ED-340A-807B616EE790}"/>
              </a:ext>
            </a:extLst>
          </p:cNvPr>
          <p:cNvSpPr txBox="1"/>
          <p:nvPr/>
        </p:nvSpPr>
        <p:spPr>
          <a:xfrm>
            <a:off x="1370621" y="1372883"/>
            <a:ext cx="20973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Feature: </a:t>
            </a:r>
          </a:p>
          <a:p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Exon</a:t>
            </a:r>
          </a:p>
          <a:p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Intron</a:t>
            </a:r>
          </a:p>
          <a:p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Exon start</a:t>
            </a:r>
          </a:p>
          <a:p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Exon end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D62F4D85-A73E-21DA-2BEF-291D9706F3AC}"/>
              </a:ext>
            </a:extLst>
          </p:cNvPr>
          <p:cNvCxnSpPr/>
          <p:nvPr/>
        </p:nvCxnSpPr>
        <p:spPr>
          <a:xfrm>
            <a:off x="3031008" y="3240502"/>
            <a:ext cx="30918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6842769E-5FA5-8C5E-2336-7A76834A622C}"/>
              </a:ext>
            </a:extLst>
          </p:cNvPr>
          <p:cNvCxnSpPr/>
          <p:nvPr/>
        </p:nvCxnSpPr>
        <p:spPr>
          <a:xfrm>
            <a:off x="3031008" y="2786591"/>
            <a:ext cx="30918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BDEDF236-CE18-AE8D-7142-B7665C53F8C2}"/>
              </a:ext>
            </a:extLst>
          </p:cNvPr>
          <p:cNvCxnSpPr/>
          <p:nvPr/>
        </p:nvCxnSpPr>
        <p:spPr>
          <a:xfrm>
            <a:off x="3036155" y="2319523"/>
            <a:ext cx="30918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467C068F-898A-DA71-E2F0-C387D8C7D67A}"/>
              </a:ext>
            </a:extLst>
          </p:cNvPr>
          <p:cNvCxnSpPr/>
          <p:nvPr/>
        </p:nvCxnSpPr>
        <p:spPr>
          <a:xfrm>
            <a:off x="3031008" y="1885347"/>
            <a:ext cx="30918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91934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DEC869-2A07-FEF1-61B9-3B1AC2D86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Evo 2’s features captured conserved biological signals across species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9DEBBE5-1BF8-5E96-5049-73531473DA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The extracted exon and intron features generalized to annotate the woolly mammoth genome, which was not in the training set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A7FC70B-D015-B2A7-EE8B-D8A583B0F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82912"/>
            <a:ext cx="12192000" cy="199405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308AE555-1D59-479B-CA18-9103C591C083}"/>
              </a:ext>
            </a:extLst>
          </p:cNvPr>
          <p:cNvSpPr/>
          <p:nvPr/>
        </p:nvSpPr>
        <p:spPr>
          <a:xfrm>
            <a:off x="98676" y="2776092"/>
            <a:ext cx="12093324" cy="3400871"/>
          </a:xfrm>
          <a:prstGeom prst="rect">
            <a:avLst/>
          </a:prstGeom>
          <a:noFill/>
          <a:ln w="38100">
            <a:solidFill>
              <a:srgbClr val="C0000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CD54653-78CA-80FE-2154-EFAC06330FA9}"/>
              </a:ext>
            </a:extLst>
          </p:cNvPr>
          <p:cNvSpPr txBox="1"/>
          <p:nvPr/>
        </p:nvSpPr>
        <p:spPr>
          <a:xfrm>
            <a:off x="225976" y="2740838"/>
            <a:ext cx="20973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Feature: </a:t>
            </a:r>
          </a:p>
          <a:p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Exon</a:t>
            </a:r>
          </a:p>
          <a:p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Intron</a:t>
            </a:r>
          </a:p>
          <a:p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Exon start</a:t>
            </a:r>
          </a:p>
          <a:p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Exon end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DA6FC6FA-817A-84D1-1486-E864EACE2D57}"/>
              </a:ext>
            </a:extLst>
          </p:cNvPr>
          <p:cNvCxnSpPr/>
          <p:nvPr/>
        </p:nvCxnSpPr>
        <p:spPr>
          <a:xfrm>
            <a:off x="529014" y="4490400"/>
            <a:ext cx="30918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5B3D54DF-25EC-7EAD-412A-2413D6BC8746}"/>
              </a:ext>
            </a:extLst>
          </p:cNvPr>
          <p:cNvCxnSpPr/>
          <p:nvPr/>
        </p:nvCxnSpPr>
        <p:spPr>
          <a:xfrm>
            <a:off x="529014" y="4845635"/>
            <a:ext cx="30918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5A467BB3-8060-2485-56F3-42D250E28A77}"/>
              </a:ext>
            </a:extLst>
          </p:cNvPr>
          <p:cNvCxnSpPr/>
          <p:nvPr/>
        </p:nvCxnSpPr>
        <p:spPr>
          <a:xfrm>
            <a:off x="529014" y="5214026"/>
            <a:ext cx="30918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9BA4DEB6-265F-8846-76E8-897EB6ACB011}"/>
              </a:ext>
            </a:extLst>
          </p:cNvPr>
          <p:cNvCxnSpPr/>
          <p:nvPr/>
        </p:nvCxnSpPr>
        <p:spPr>
          <a:xfrm>
            <a:off x="529014" y="5562683"/>
            <a:ext cx="30918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5129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1E454B-7609-AF19-FAD6-3BDECFCF1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249" y="2470219"/>
            <a:ext cx="10515600" cy="1325563"/>
          </a:xfrm>
        </p:spPr>
        <p:txBody>
          <a:bodyPr/>
          <a:lstStyle/>
          <a:p>
            <a:r>
              <a:rPr lang="en-US" altLang="zh-CN" dirty="0"/>
              <a:t>Genome-scale generation across the domains of life</a:t>
            </a:r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872B71E-F08C-90C7-0D76-F61209950A27}"/>
              </a:ext>
            </a:extLst>
          </p:cNvPr>
          <p:cNvSpPr txBox="1"/>
          <p:nvPr/>
        </p:nvSpPr>
        <p:spPr>
          <a:xfrm>
            <a:off x="1388046" y="4210187"/>
            <a:ext cx="9630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Aim: unconstrained autoregressive generation to generate natural-like DNA sequence 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3122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6C213D-2F19-182E-02D6-15A0A277A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Genome generation: conserved gene completion</a:t>
            </a:r>
            <a:endParaRPr lang="zh-CN" altLang="en-US" sz="36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A2911D1-B4E5-694F-0D1A-F4205D244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10888" cy="4351338"/>
          </a:xfrm>
        </p:spPr>
        <p:txBody>
          <a:bodyPr/>
          <a:lstStyle/>
          <a:p>
            <a:r>
              <a:rPr lang="en-US" altLang="zh-CN" dirty="0"/>
              <a:t>Select representative conserved genes from different organisms</a:t>
            </a:r>
          </a:p>
          <a:p>
            <a:r>
              <a:rPr lang="en-US" altLang="zh-CN" dirty="0"/>
              <a:t>Prompt: 1000 </a:t>
            </a:r>
            <a:r>
              <a:rPr lang="en-US" altLang="zh-CN" dirty="0" err="1"/>
              <a:t>nt</a:t>
            </a:r>
            <a:r>
              <a:rPr lang="en-US" altLang="zh-CN" dirty="0"/>
              <a:t> upstream + 500~1000 </a:t>
            </a:r>
            <a:r>
              <a:rPr lang="en-US" altLang="zh-CN" dirty="0" err="1"/>
              <a:t>nt</a:t>
            </a:r>
            <a:r>
              <a:rPr lang="en-US" altLang="zh-CN" dirty="0"/>
              <a:t> gene starts</a:t>
            </a:r>
          </a:p>
          <a:p>
            <a:r>
              <a:rPr lang="en-US" altLang="zh-CN" dirty="0"/>
              <a:t>Amino acid sequence recovery: </a:t>
            </a:r>
          </a:p>
          <a:p>
            <a:pPr lvl="1"/>
            <a:r>
              <a:rPr lang="en-US" altLang="zh-CN" dirty="0"/>
              <a:t>Generated DNA -&gt; amino acid sequence -&gt; aligned to reference protein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A05B5E2-6740-DF2B-22D1-74DCC6388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743" y="3678155"/>
            <a:ext cx="10311345" cy="311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9488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220A1F-57F1-B51D-87BF-9C575BE4E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Genome generation: mitochondrial genome</a:t>
            </a:r>
            <a:endParaRPr lang="zh-CN" altLang="en-US" sz="40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6ED4770-30CD-F178-1561-D5D239087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43371"/>
          </a:xfrm>
        </p:spPr>
        <p:txBody>
          <a:bodyPr>
            <a:normAutofit fontScale="77500" lnSpcReduction="20000"/>
          </a:bodyPr>
          <a:lstStyle/>
          <a:p>
            <a:r>
              <a:rPr lang="en-US" altLang="zh-CN" dirty="0"/>
              <a:t>Generated 250 human mitochondrial genomes, accurately recreating gene content.</a:t>
            </a:r>
          </a:p>
          <a:p>
            <a:r>
              <a:rPr lang="en-US" altLang="zh-CN" dirty="0"/>
              <a:t>BLAST analysis showed gene homology to diverse species, from fish to mammals.</a:t>
            </a:r>
          </a:p>
          <a:p>
            <a:r>
              <a:rPr lang="en-US" altLang="zh-CN" dirty="0"/>
              <a:t>AlphaFold 3 structure prediction showed structure similarity to natural proteins</a:t>
            </a:r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F1371A3-1AB8-D7B5-DFBA-1C85983F4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085" y="3559786"/>
            <a:ext cx="9544284" cy="3196225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04F27F3D-4E99-142E-4BE6-88A435C9F7E2}"/>
              </a:ext>
            </a:extLst>
          </p:cNvPr>
          <p:cNvSpPr/>
          <p:nvPr/>
        </p:nvSpPr>
        <p:spPr>
          <a:xfrm>
            <a:off x="6689838" y="3559786"/>
            <a:ext cx="5263145" cy="1466126"/>
          </a:xfrm>
          <a:prstGeom prst="rect">
            <a:avLst/>
          </a:prstGeom>
          <a:noFill/>
          <a:ln w="38100">
            <a:solidFill>
              <a:srgbClr val="C0000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835DC3AA-26C0-443E-1926-5890A815BB7C}"/>
              </a:ext>
            </a:extLst>
          </p:cNvPr>
          <p:cNvSpPr/>
          <p:nvPr/>
        </p:nvSpPr>
        <p:spPr>
          <a:xfrm>
            <a:off x="6689839" y="5565341"/>
            <a:ext cx="5214454" cy="1281460"/>
          </a:xfrm>
          <a:prstGeom prst="rect">
            <a:avLst/>
          </a:prstGeom>
          <a:noFill/>
          <a:ln w="38100">
            <a:solidFill>
              <a:srgbClr val="C0000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810331B-4F2B-056E-0D33-DE5FDA3E37E3}"/>
              </a:ext>
            </a:extLst>
          </p:cNvPr>
          <p:cNvSpPr txBox="1"/>
          <p:nvPr/>
        </p:nvSpPr>
        <p:spPr>
          <a:xfrm>
            <a:off x="10778307" y="4108183"/>
            <a:ext cx="1296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876BE82-A257-6189-3EC2-3C5AE98F9445}"/>
              </a:ext>
            </a:extLst>
          </p:cNvPr>
          <p:cNvSpPr txBox="1"/>
          <p:nvPr/>
        </p:nvSpPr>
        <p:spPr>
          <a:xfrm>
            <a:off x="10795400" y="6166947"/>
            <a:ext cx="1279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4048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B4FC67-8688-5816-2DAC-29A7C744E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Genome generation: </a:t>
            </a:r>
            <a:r>
              <a:rPr lang="en-US" altLang="zh-CN" sz="4000" i="1" dirty="0"/>
              <a:t>M. </a:t>
            </a:r>
            <a:r>
              <a:rPr lang="en-US" altLang="zh-CN" sz="4000" i="1" dirty="0" err="1"/>
              <a:t>genitalium</a:t>
            </a:r>
            <a:r>
              <a:rPr lang="en-US" altLang="zh-CN" sz="4000" i="1" dirty="0"/>
              <a:t> </a:t>
            </a:r>
            <a:r>
              <a:rPr lang="en-US" altLang="zh-CN" sz="4000" dirty="0"/>
              <a:t>bacteria genome</a:t>
            </a:r>
            <a:endParaRPr lang="zh-CN" altLang="en-US" sz="40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154A96C-895B-8994-CB97-723A49300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1170923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dirty="0"/>
              <a:t>Prompt: 10.5kb to generate 580 kb genome</a:t>
            </a:r>
          </a:p>
          <a:p>
            <a:r>
              <a:rPr lang="en-US" altLang="zh-CN" dirty="0" err="1"/>
              <a:t>Pfam</a:t>
            </a:r>
            <a:r>
              <a:rPr lang="en-US" altLang="zh-CN" dirty="0"/>
              <a:t> hits: similar to natural protein sequence and structure</a:t>
            </a:r>
          </a:p>
          <a:p>
            <a:r>
              <a:rPr lang="en-US" altLang="zh-CN" dirty="0"/>
              <a:t>Similar protein lengths, number, and structure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F01E186-34A2-45F4-A8BF-2B52CDC5FA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04" y="2947719"/>
            <a:ext cx="11420132" cy="391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6938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166076-2F87-D5AB-FBEC-2323D90E2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Genome generation: yeast chromosome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E3DFE3F-ACA8-C732-9D49-F696595D3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03375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dirty="0"/>
              <a:t>Prompt: 10.5kb to generate 330 kb chromosome</a:t>
            </a:r>
          </a:p>
          <a:p>
            <a:r>
              <a:rPr lang="en-US" altLang="zh-CN" dirty="0"/>
              <a:t>Including tRNAs, promoters, and genes with intronic structure</a:t>
            </a:r>
          </a:p>
          <a:p>
            <a:r>
              <a:rPr lang="en-US" altLang="zh-CN" dirty="0"/>
              <a:t>Generated proteins showed sequence and structural similarity to natural yeast genes</a:t>
            </a:r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B024E15-F4CE-44F9-17BA-F0C5B79BD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26715"/>
            <a:ext cx="12192000" cy="321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8041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32E665-5982-D610-07E7-A23F01BE4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681" y="2608365"/>
            <a:ext cx="10515600" cy="1325563"/>
          </a:xfrm>
        </p:spPr>
        <p:txBody>
          <a:bodyPr/>
          <a:lstStyle/>
          <a:p>
            <a:r>
              <a:rPr lang="en-US" altLang="zh-CN" dirty="0"/>
              <a:t>Generative epigenomics via inference-time search</a:t>
            </a:r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C3C4113-5BE1-E254-7899-620F7C900466}"/>
              </a:ext>
            </a:extLst>
          </p:cNvPr>
          <p:cNvSpPr txBox="1"/>
          <p:nvPr/>
        </p:nvSpPr>
        <p:spPr>
          <a:xfrm>
            <a:off x="480224" y="4210187"/>
            <a:ext cx="11203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Aim: Chromatin accessibility-guided approach to generate DNA sequence with desired pattern 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863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7AF6E6-CCA6-69FE-EB36-6F58D913B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18" y="2667571"/>
            <a:ext cx="10515600" cy="1325563"/>
          </a:xfrm>
        </p:spPr>
        <p:txBody>
          <a:bodyPr/>
          <a:lstStyle/>
          <a:p>
            <a:r>
              <a:rPr lang="en-US" altLang="zh-CN" dirty="0"/>
              <a:t>Evo 2 model architecture, training procedure, and data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66515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B6BD73-B0EE-B4F6-78CE-D3C6FFA87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Chromatin accessibility-guided DNA generation</a:t>
            </a:r>
            <a:endParaRPr lang="zh-CN" altLang="en-US" sz="36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79B4B15-9403-3482-65DE-B1FD2B64D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7795"/>
            <a:ext cx="10515600" cy="2208537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dirty="0"/>
              <a:t>Using </a:t>
            </a:r>
            <a:r>
              <a:rPr lang="en-US" altLang="zh-CN" dirty="0" err="1"/>
              <a:t>Enformer+Borzoi</a:t>
            </a:r>
            <a:r>
              <a:rPr lang="en-US" altLang="zh-CN" dirty="0"/>
              <a:t> models to guide DNA generation</a:t>
            </a:r>
          </a:p>
          <a:p>
            <a:pPr lvl="1"/>
            <a:r>
              <a:rPr lang="en-US" altLang="zh-CN" dirty="0"/>
              <a:t>Generates128-bp DNA chunks, evaluated for chromatin accessibility</a:t>
            </a:r>
          </a:p>
          <a:p>
            <a:pPr lvl="1"/>
            <a:r>
              <a:rPr lang="en-US" altLang="zh-CN" dirty="0"/>
              <a:t>Beam search retains the top-scoring sequences at each step</a:t>
            </a:r>
          </a:p>
          <a:p>
            <a:r>
              <a:rPr lang="en-US" altLang="zh-CN" dirty="0"/>
              <a:t>More samples/(beam search width)/computation, better success</a:t>
            </a:r>
          </a:p>
          <a:p>
            <a:r>
              <a:rPr lang="en-US" altLang="zh-CN" dirty="0"/>
              <a:t>Designed multi-kb sequences with controlled accessibility at specified genomic positions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1798BB9-F463-3DB5-1E28-804ECB405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96332"/>
            <a:ext cx="12192000" cy="306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4951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9B05BA-EFA1-5161-95F4-545F8CE88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Chromatin accessibility-guided DNA generation</a:t>
            </a:r>
            <a:endParaRPr lang="zh-CN" altLang="en-US" sz="36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E126283-A13E-5EFB-95C2-3C145FA81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858289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dirty="0"/>
              <a:t>Just for fun: chromatin </a:t>
            </a:r>
            <a:r>
              <a:rPr lang="en-US" altLang="zh-CN" sz="2800" dirty="0"/>
              <a:t>accessibility as Morse code</a:t>
            </a:r>
          </a:p>
          <a:p>
            <a:r>
              <a:rPr lang="en-US" altLang="zh-CN" dirty="0"/>
              <a:t>Favorable property:</a:t>
            </a:r>
          </a:p>
          <a:p>
            <a:pPr lvl="1"/>
            <a:r>
              <a:rPr lang="en-US" altLang="zh-CN" dirty="0"/>
              <a:t>Dinucleotide frequency match natural genome</a:t>
            </a:r>
          </a:p>
          <a:p>
            <a:pPr lvl="1"/>
            <a:r>
              <a:rPr lang="en-US" altLang="zh-CN" dirty="0"/>
              <a:t>Consensus of </a:t>
            </a:r>
            <a:r>
              <a:rPr lang="en-US" altLang="zh-CN" dirty="0" err="1"/>
              <a:t>Enformer</a:t>
            </a:r>
            <a:r>
              <a:rPr lang="en-US" altLang="zh-CN" dirty="0"/>
              <a:t> and Borzoi</a:t>
            </a:r>
          </a:p>
          <a:p>
            <a:r>
              <a:rPr lang="en-US" altLang="zh-CN" dirty="0"/>
              <a:t>Other sequence-based profiles to guide DNA generation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523B8A7-E66C-5DF5-F803-2040A47812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83027"/>
            <a:ext cx="12192000" cy="3074973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8D046367-B24E-5C73-751A-EDAD9576650E}"/>
              </a:ext>
            </a:extLst>
          </p:cNvPr>
          <p:cNvSpPr txBox="1"/>
          <p:nvPr/>
        </p:nvSpPr>
        <p:spPr>
          <a:xfrm>
            <a:off x="249980" y="3471861"/>
            <a:ext cx="4256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.    -    .   .       -     -     -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EDBE727-A7D1-75B8-F7B4-B89C7C292662}"/>
              </a:ext>
            </a:extLst>
          </p:cNvPr>
          <p:cNvSpPr txBox="1"/>
          <p:nvPr/>
        </p:nvSpPr>
        <p:spPr>
          <a:xfrm>
            <a:off x="4756196" y="3404810"/>
            <a:ext cx="3776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.   -    .   -  .    -   .  -  .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9543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A6A20D-228F-512A-89B3-B5AFB4626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C3664C1-57D6-6B97-8095-81E3E9504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Evo 2 is the largest-scale fully open DNA LLM trained on largest genome data</a:t>
            </a:r>
          </a:p>
          <a:p>
            <a:r>
              <a:rPr lang="en-US" altLang="zh-CN" dirty="0"/>
              <a:t>Special architecture (</a:t>
            </a:r>
            <a:r>
              <a:rPr lang="en-US" altLang="zh-CN" dirty="0" err="1"/>
              <a:t>StripedHyena</a:t>
            </a:r>
            <a:r>
              <a:rPr lang="en-US" altLang="zh-CN" dirty="0"/>
              <a:t> 2) and training procedures</a:t>
            </a:r>
          </a:p>
          <a:p>
            <a:r>
              <a:rPr lang="en-US" altLang="zh-CN" dirty="0"/>
              <a:t>Applications:</a:t>
            </a:r>
          </a:p>
          <a:p>
            <a:pPr lvl="1"/>
            <a:r>
              <a:rPr lang="en-US" altLang="zh-CN" dirty="0"/>
              <a:t>DNA sequence annotation and interpretation</a:t>
            </a:r>
          </a:p>
          <a:p>
            <a:pPr lvl="2"/>
            <a:r>
              <a:rPr lang="en-US" altLang="zh-CN" dirty="0"/>
              <a:t>Genomic region prediction, mutation effects, gene essentiality</a:t>
            </a:r>
          </a:p>
          <a:p>
            <a:pPr lvl="2"/>
            <a:r>
              <a:rPr lang="en-US" altLang="zh-CN" dirty="0"/>
              <a:t>Meaningful model-derived features corresponding to diverse genomic features</a:t>
            </a:r>
          </a:p>
          <a:p>
            <a:pPr lvl="1"/>
            <a:r>
              <a:rPr lang="en-US" altLang="zh-CN" dirty="0"/>
              <a:t>DNA sequence generation</a:t>
            </a:r>
          </a:p>
          <a:p>
            <a:pPr lvl="2"/>
            <a:r>
              <a:rPr lang="en-US" altLang="zh-CN" dirty="0"/>
              <a:t>Unconstrained generation to natural-like sequences</a:t>
            </a:r>
          </a:p>
          <a:p>
            <a:pPr lvl="2"/>
            <a:r>
              <a:rPr lang="en-US" altLang="zh-CN" dirty="0"/>
              <a:t>Sequence-profile-guided generation to desirable sequences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962895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B167DA-D4EB-8554-4E59-19760FB4D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Future directions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27E43C0-EBFD-1B32-0468-EDE493D03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CN" dirty="0"/>
              <a:t>Improved prediction and variant analysis</a:t>
            </a:r>
          </a:p>
          <a:p>
            <a:pPr lvl="1"/>
            <a:r>
              <a:rPr lang="en-US" altLang="zh-CN" dirty="0"/>
              <a:t>improve pathogenicity prediction and structural variant analysis</a:t>
            </a:r>
          </a:p>
          <a:p>
            <a:r>
              <a:rPr lang="en-US" altLang="zh-CN" dirty="0"/>
              <a:t>Evolutionary and comparative genomics</a:t>
            </a:r>
          </a:p>
          <a:p>
            <a:pPr lvl="1"/>
            <a:r>
              <a:rPr lang="en-US" altLang="zh-CN" dirty="0"/>
              <a:t>modeling phylogenetic relationships and adaptive evolution</a:t>
            </a:r>
          </a:p>
          <a:p>
            <a:pPr lvl="1"/>
            <a:r>
              <a:rPr lang="en-US" altLang="zh-CN" dirty="0"/>
              <a:t>facilitate genome annotation and functional discovery</a:t>
            </a:r>
          </a:p>
          <a:p>
            <a:r>
              <a:rPr lang="en-US" altLang="zh-CN" dirty="0"/>
              <a:t>Advanced biological design</a:t>
            </a:r>
          </a:p>
          <a:p>
            <a:pPr lvl="1"/>
            <a:r>
              <a:rPr lang="en-US" altLang="zh-CN" dirty="0"/>
              <a:t>Extending Evo 2's epigenomic design approach to other biological properties, such as regulatory regions and synthetic gene circuits.</a:t>
            </a:r>
          </a:p>
          <a:p>
            <a:r>
              <a:rPr lang="en-US" altLang="zh-CN" dirty="0"/>
              <a:t>Multi-modal integration for Virtual Cell Modeling</a:t>
            </a:r>
          </a:p>
          <a:p>
            <a:pPr lvl="1"/>
            <a:r>
              <a:rPr lang="en-US" altLang="zh-CN" dirty="0"/>
              <a:t>Combining Evo 2's genomic representations with epigenomic, transcriptomic, and proteomic data for in silico simulation of complex cellular phenotypes in health </a:t>
            </a:r>
            <a:r>
              <a:rPr lang="en-US" altLang="zh-CN"/>
              <a:t>and disease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17772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B2FF65-A56D-1F2B-EE17-C88C3CB47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Training data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DAD6470-33FC-8893-CD4C-9B92F7287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US" altLang="zh-CN" dirty="0"/>
              <a:t>OpenGenome2, 8.8 trillion </a:t>
            </a:r>
            <a:r>
              <a:rPr lang="en-US" altLang="zh-CN" dirty="0" err="1"/>
              <a:t>nt</a:t>
            </a:r>
            <a:endParaRPr lang="en-US" altLang="zh-CN" dirty="0"/>
          </a:p>
          <a:p>
            <a:r>
              <a:rPr lang="en-US" altLang="zh-CN" dirty="0"/>
              <a:t>Each </a:t>
            </a:r>
            <a:r>
              <a:rPr lang="en-US" altLang="zh-CN" dirty="0" err="1"/>
              <a:t>nt</a:t>
            </a:r>
            <a:r>
              <a:rPr lang="en-US" altLang="zh-CN" dirty="0"/>
              <a:t> is a token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80E41C8-403E-BB94-DA6C-EEE217E4E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486" y="2902838"/>
            <a:ext cx="5785214" cy="334194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7F13AD8-6EB7-D58C-2187-D90C8B303D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3400" y="696656"/>
            <a:ext cx="5757668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99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D7AB51-D8E7-B3D1-D141-2693A23A4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Model architecture: </a:t>
            </a:r>
            <a:r>
              <a:rPr lang="en-US" altLang="zh-CN" dirty="0" err="1"/>
              <a:t>StripedHyena</a:t>
            </a:r>
            <a:r>
              <a:rPr lang="en-US" altLang="zh-CN" dirty="0"/>
              <a:t> 2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89ABCEF-10F5-C450-732B-E74801B9F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424173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 err="1"/>
              <a:t>StripedHyena</a:t>
            </a:r>
            <a:r>
              <a:rPr lang="en-US" altLang="zh-CN" dirty="0"/>
              <a:t> 2 provides substantially higher throughput (at 40 billion parameters, up to 1.3× speedup at 16 thousand context length and 3× speedup at 1 million context length) than highly optimized Transformer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39DF00A-E28F-9CD1-C6CF-247673949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98" y="3249798"/>
            <a:ext cx="5354106" cy="345934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5C0C65A-50E5-3F04-7C59-B370621D86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6566" y="3916952"/>
            <a:ext cx="3140404" cy="2463208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C592FE70-E57E-BE57-D5B7-0649289B5D3C}"/>
              </a:ext>
            </a:extLst>
          </p:cNvPr>
          <p:cNvSpPr txBox="1"/>
          <p:nvPr/>
        </p:nvSpPr>
        <p:spPr>
          <a:xfrm>
            <a:off x="8914925" y="3416467"/>
            <a:ext cx="2858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Faster loss convergence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6B6280D0-A1D7-AD80-FBD2-6E9298E0E4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7653" y="4286138"/>
            <a:ext cx="3078913" cy="1724836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BC5795D4-6E53-72D1-7062-CBC966296CD1}"/>
              </a:ext>
            </a:extLst>
          </p:cNvPr>
          <p:cNvSpPr txBox="1"/>
          <p:nvPr/>
        </p:nvSpPr>
        <p:spPr>
          <a:xfrm>
            <a:off x="5859635" y="3732213"/>
            <a:ext cx="276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Shorter training time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788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0578C7-163C-57CE-2457-08917DB77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Comparison with other LLMs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6A1FB9E-7ADA-9E4A-E3A0-5EAD1F747C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034B957-DAAD-2B56-4670-ABE8763F0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6796" y="1825625"/>
            <a:ext cx="5169190" cy="48409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CE2863-22B2-4862-878E-A5B73D27F7A9}"/>
              </a:ext>
            </a:extLst>
          </p:cNvPr>
          <p:cNvSpPr txBox="1"/>
          <p:nvPr/>
        </p:nvSpPr>
        <p:spPr>
          <a:xfrm>
            <a:off x="2887579" y="6123543"/>
            <a:ext cx="1212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BioLLM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805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30A498-A9C3-A77E-80DC-CF7809DC4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Training procedures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EA00D50-749E-0298-D3C7-207241ED84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Multi-step multi-scale training</a:t>
            </a:r>
          </a:p>
          <a:p>
            <a:pPr lvl="1"/>
            <a:r>
              <a:rPr lang="en-US" altLang="zh-CN" dirty="0"/>
              <a:t>Short functional elements -&gt; long range patterns</a:t>
            </a:r>
          </a:p>
          <a:p>
            <a:pPr lvl="1"/>
            <a:r>
              <a:rPr lang="en-US" altLang="zh-CN" dirty="0"/>
              <a:t>Larger model and longer context improve performance</a:t>
            </a:r>
          </a:p>
          <a:p>
            <a:pPr lvl="2"/>
            <a:r>
              <a:rPr lang="en-US" altLang="zh-CN" dirty="0"/>
              <a:t>Parameter: 40B &gt; 7B</a:t>
            </a:r>
          </a:p>
          <a:p>
            <a:pPr lvl="2"/>
            <a:r>
              <a:rPr lang="en-US" altLang="zh-CN" dirty="0"/>
              <a:t>Context: 1M &gt; 262k &gt; 131k &gt; …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3C74FBA-9D97-5176-62B4-304C00598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95" y="4514039"/>
            <a:ext cx="8704521" cy="197883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DA8FDA7-E18E-20E8-91FF-E5311A52F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673" y="2983356"/>
            <a:ext cx="3364532" cy="319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44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1B7042-15A2-C750-392F-C4854C169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2661" y="276621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Evo 2 predicts mutational effects on protein, RNA, and organismal fitness across all domains of life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8203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28B82F-E205-8B9F-9BE4-B860198CE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Mutation effect prediction: codon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CB59156-689E-FE4D-D1DC-2ED1E20C1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646581" cy="4351338"/>
          </a:xfrm>
        </p:spPr>
        <p:txBody>
          <a:bodyPr/>
          <a:lstStyle/>
          <a:p>
            <a:r>
              <a:rPr lang="en-US" altLang="zh-CN" dirty="0" err="1"/>
              <a:t>Δlikelihood</a:t>
            </a:r>
            <a:r>
              <a:rPr lang="en-US" altLang="zh-CN" dirty="0"/>
              <a:t> indicates change in fitness</a:t>
            </a:r>
          </a:p>
          <a:p>
            <a:r>
              <a:rPr lang="en-US" altLang="zh-CN" dirty="0"/>
              <a:t>Mutation in first 2 </a:t>
            </a:r>
            <a:r>
              <a:rPr lang="en-US" altLang="zh-CN" dirty="0" err="1"/>
              <a:t>nt</a:t>
            </a:r>
            <a:r>
              <a:rPr lang="en-US" altLang="zh-CN" dirty="0"/>
              <a:t> in codons decrease fitness (recall codon degeneracy), and ribosome binding region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B4977EF-1EBD-A16C-0A3B-1A5656EFE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917" y="3648740"/>
            <a:ext cx="7471144" cy="3143251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B420C91-A78B-FF59-9797-B7AE86F31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6129" y="2134329"/>
            <a:ext cx="3815871" cy="2589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7108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5919</TotalTime>
  <Words>945</Words>
  <Application>Microsoft Office PowerPoint</Application>
  <PresentationFormat>Widescreen</PresentationFormat>
  <Paragraphs>133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等线</vt:lpstr>
      <vt:lpstr>等线 Light</vt:lpstr>
      <vt:lpstr>Arial</vt:lpstr>
      <vt:lpstr>Office 主题​​</vt:lpstr>
      <vt:lpstr>PowerPoint Presentation</vt:lpstr>
      <vt:lpstr>Background:  Evo 1</vt:lpstr>
      <vt:lpstr>Evo 2 model architecture, training procedure, and data</vt:lpstr>
      <vt:lpstr>Training data</vt:lpstr>
      <vt:lpstr>Model architecture: StripedHyena 2</vt:lpstr>
      <vt:lpstr>Comparison with other LLMs</vt:lpstr>
      <vt:lpstr>Training procedures</vt:lpstr>
      <vt:lpstr>Evo 2 predicts mutational effects on protein, RNA, and organismal fitness across all domains of life</vt:lpstr>
      <vt:lpstr>Mutation effect prediction: codon</vt:lpstr>
      <vt:lpstr>Mutation effect prediction: genomic regions</vt:lpstr>
      <vt:lpstr>Mutation effect prediction: validation using deep mutational scanning</vt:lpstr>
      <vt:lpstr>Using Evo2 to predict exon regions </vt:lpstr>
      <vt:lpstr>Using Evo2 to predict gene essentiality</vt:lpstr>
      <vt:lpstr>Evo 2 enables accurate human clinical variant effect prediction</vt:lpstr>
      <vt:lpstr>Mutation effect prediction: clinical variant pathogenicity</vt:lpstr>
      <vt:lpstr>Mutation effect prediction: variant for splicing</vt:lpstr>
      <vt:lpstr>Mutation effect prediction: BRCA1 variants</vt:lpstr>
      <vt:lpstr>Mutation effect prediction: BRCA1 variants</vt:lpstr>
      <vt:lpstr>Feature interpretation in Evo 2 from molecular to genome scale</vt:lpstr>
      <vt:lpstr>Extracting semantically meaningful genomic features from Evo2</vt:lpstr>
      <vt:lpstr>Examples of extracted features in E. coli</vt:lpstr>
      <vt:lpstr>Examples of extracted features in human</vt:lpstr>
      <vt:lpstr>Evo 2’s features captured conserved biological signals across species</vt:lpstr>
      <vt:lpstr>Genome-scale generation across the domains of life</vt:lpstr>
      <vt:lpstr>Genome generation: conserved gene completion</vt:lpstr>
      <vt:lpstr>Genome generation: mitochondrial genome</vt:lpstr>
      <vt:lpstr>Genome generation: M. genitalium bacteria genome</vt:lpstr>
      <vt:lpstr>Genome generation: yeast chromosome</vt:lpstr>
      <vt:lpstr>Generative epigenomics via inference-time search</vt:lpstr>
      <vt:lpstr>Chromatin accessibility-guided DNA generation</vt:lpstr>
      <vt:lpstr>Chromatin accessibility-guided DNA generation</vt:lpstr>
      <vt:lpstr>Summary</vt:lpstr>
      <vt:lpstr>Future directions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闻道 刘</dc:creator>
  <cp:lastModifiedBy>Liu, Wendao</cp:lastModifiedBy>
  <cp:revision>16</cp:revision>
  <dcterms:created xsi:type="dcterms:W3CDTF">2025-02-23T03:18:10Z</dcterms:created>
  <dcterms:modified xsi:type="dcterms:W3CDTF">2025-02-28T19:20:43Z</dcterms:modified>
</cp:coreProperties>
</file>