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71" r:id="rId6"/>
    <p:sldId id="258" r:id="rId7"/>
    <p:sldId id="261" r:id="rId8"/>
    <p:sldId id="262" r:id="rId9"/>
    <p:sldId id="263" r:id="rId10"/>
    <p:sldId id="264" r:id="rId11"/>
    <p:sldId id="265" r:id="rId12"/>
    <p:sldId id="268" r:id="rId13"/>
    <p:sldId id="274" r:id="rId14"/>
    <p:sldId id="275" r:id="rId15"/>
    <p:sldId id="266" r:id="rId16"/>
    <p:sldId id="267" r:id="rId17"/>
    <p:sldId id="269" r:id="rId18"/>
    <p:sldId id="270" r:id="rId19"/>
    <p:sldId id="276" r:id="rId20"/>
    <p:sldId id="277" r:id="rId21"/>
    <p:sldId id="272" r:id="rId22"/>
    <p:sldId id="27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11BAC-3E74-4FD4-BCE2-C3B21AFA1D30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AB10-B134-4269-AC7C-A106DA0A3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5AB10-B134-4269-AC7C-A106DA0A3C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4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5AB10-B134-4269-AC7C-A106DA0A3CF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89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95278-1170-499C-5035-E66CFA5F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238EE2-E017-F54E-52FB-12975D88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5988ED-0CA6-13CA-F34D-0413A745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19ADC-7FEC-5E24-A8B1-C6932DB2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2A06C-5209-7188-174D-9007A6F0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1A74D-6F0E-F649-5B71-BF429DE0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3A0E1-55E6-00A1-97A5-EFD8826CB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DC0C2-3344-1F08-999A-7FA3B8D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9C349-829F-3648-59F2-EF1DDE80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648A2-D8E0-5BD4-3AA5-ECC71B3D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BCD0FE-7F40-18E8-BE87-74D21696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A4E91A-E1FF-D506-F1DD-46E73372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E91A1-0F2A-3D5C-5EBF-28DE81F5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77ADC-1AD1-A947-E582-1890D2D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7F41D-7709-8435-98DE-A7458BBD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B5CE3-59C0-D4B6-3226-EC7125EC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F17A6-86EC-BE65-CF51-DFB6A5C9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D38F8-886A-0077-9276-3603107E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1E2707-8E1F-5EB9-0F64-9FCE8131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F0223-8FB4-C1FF-F958-A317CC14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4FEDA-C7D2-C276-53C2-3AFEA18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CD4F01-9B12-81B5-38F9-6EE2106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F5435-BC12-DD1E-7563-ED0985C8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E589E-57FD-8A4A-DC9B-A705E6C1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52BF1-86A2-A4BF-81E7-E9FDBACD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4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865F9-3074-3B60-9692-139469B1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0889C7-DC5C-BAB2-6449-BFCA1919E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689C07-D3B5-8CBE-0E14-D392CA29F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14188B-22A8-2C1D-2192-51941A63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13C44A-EFA9-52CE-FDF9-C86797F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4DFB60-5875-C28D-F3B8-DFA851BB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5802C-D0FB-FD41-F3F5-FB1BCE05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A8745-A9AE-7B37-D207-74E878A4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F5245D-853A-16F0-5558-4B66C6565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822E5F-32D9-73FD-EBA4-5C96CB07E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C16579-F578-5DF4-060F-32B5ACFB1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054E22-A999-A6AE-7201-05CA9630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87343-F402-71E6-434E-62AA4DDC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E5AEF8-4926-063F-F7E3-433F7F53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6F898-F191-A8B5-6DAB-83BFA3A5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850280-B487-DD18-BCC3-1AF530C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70930F-DA61-6208-47EA-733CDE1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EAA8E3-3FFC-0826-CE9B-55652686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4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6742D2-74D6-1ABF-4483-D52B4EC5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5D1E39-D7C0-25A6-7816-25FE2E03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F8CD07-FD45-320E-C5F9-244AE38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7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4FC36-76CA-9675-64F1-E5D0996C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ADE68-5DA5-2B08-3ADD-736FE9EE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1CCB2F-F85D-51B1-19CD-5878A0E66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700636-1553-931A-CDE2-EBD3D1F1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ACB05E-D5EE-396F-AE5B-5ADE3773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0E86C-60BA-30EE-6674-A11729E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99211-632F-ED34-FA5A-2E229DE0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847C6A-7ACE-14EC-1FAB-D9FB94D84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001521-A222-24CF-67D9-2A9AC13B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7ED275-96FC-40CB-DB6D-93D34849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11DC4E-0541-3014-A970-53A7B7AD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502AFE-FC3F-8154-8EC6-9D9B32EF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764477-7688-E4A9-198A-031F86F2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8EE2C-30A3-D9EE-DC69-3A151BED5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5700F-74AE-A035-3C85-138034E12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40539-FFE9-4AD1-8A58-FE658541809F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3F32CA-B02E-68FD-6E84-9A894D6E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7C029-2AFF-D7F0-3BF7-7D0F323E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FADEC-83D0-4D82-82DB-162EE4CCF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EF54D-A321-0A7F-6181-AB323B0A2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071CF2-8BC0-80F3-7227-268B8654D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8798"/>
            <a:ext cx="9144000" cy="82900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JC 5/2/2025</a:t>
            </a:r>
          </a:p>
          <a:p>
            <a:r>
              <a:rPr lang="en-US" altLang="zh-CN" dirty="0"/>
              <a:t>Wendao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3014BB-A56A-5FFB-E277-F0B2CAA5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9" y="1006549"/>
            <a:ext cx="9388041" cy="33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0B18E-4EA4-67C9-CCD7-FC621F90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Generation of unnatural proteins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1B9DD-34CC-5034-AA47-C90378CC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716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When giving some special prompts, ESM3 can generate special proteins unlike natural proteins</a:t>
            </a:r>
          </a:p>
          <a:p>
            <a:pPr lvl="1"/>
            <a:r>
              <a:rPr lang="en-US" altLang="zh-CN" dirty="0"/>
              <a:t>Red: natural protein distribution</a:t>
            </a:r>
          </a:p>
          <a:p>
            <a:pPr lvl="1"/>
            <a:r>
              <a:rPr lang="en-US" altLang="zh-CN" dirty="0"/>
              <a:t>Blue: unnatural protein distribution</a:t>
            </a:r>
          </a:p>
          <a:p>
            <a:r>
              <a:rPr lang="en-US" altLang="zh-CN" dirty="0"/>
              <a:t>What proteins are unnatural:</a:t>
            </a:r>
          </a:p>
          <a:p>
            <a:pPr lvl="1"/>
            <a:r>
              <a:rPr lang="en-US" altLang="zh-CN" dirty="0" err="1"/>
              <a:t>Out-of</a:t>
            </a:r>
            <a:r>
              <a:rPr lang="en-US" altLang="zh-CN" dirty="0"/>
              <a:t> distribution</a:t>
            </a:r>
          </a:p>
          <a:p>
            <a:pPr lvl="1"/>
            <a:r>
              <a:rPr lang="en-US" altLang="zh-CN" dirty="0"/>
              <a:t>Symmetric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D7B13B-68AD-472F-271A-4D061C0F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2230809"/>
            <a:ext cx="57721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F0EB9-6517-3DB2-BE9E-4268E7C0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generation with prompts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7F8D83-64AC-C63B-AEA0-4D17151D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2F210B-3861-E404-BB90-66FFFD188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77" y="1690688"/>
            <a:ext cx="10515601" cy="48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4E1E6-240E-34BB-DFFD-CA269D1E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Finetuning models increase ability to solve complex tasks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08B2D-BCAC-0812-C5FD-15790E6C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758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Finetune (Biological alignment): preference optimization loss to put higher likelihood on high-quality sample relative to low-quality sample</a:t>
            </a:r>
          </a:p>
          <a:p>
            <a:r>
              <a:rPr lang="en-US" altLang="zh-CN" dirty="0"/>
              <a:t>Pass@128: probability of model pass challenging tasks in 128 attempts</a:t>
            </a:r>
          </a:p>
          <a:p>
            <a:pPr lvl="1"/>
            <a:r>
              <a:rPr lang="en-US" altLang="zh-CN" dirty="0"/>
              <a:t>Generating a protein that correctly scaffolds a ligand-binding motif</a:t>
            </a:r>
          </a:p>
          <a:p>
            <a:r>
              <a:rPr lang="en-US" altLang="zh-CN" dirty="0"/>
              <a:t># structural clusters: structure diversity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3AE8D3-4398-9396-B886-62927CD0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17"/>
          <a:stretch/>
        </p:blipFill>
        <p:spPr>
          <a:xfrm>
            <a:off x="2937949" y="4123209"/>
            <a:ext cx="5813683" cy="27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BB764-2D7B-C636-C36A-FEF84DC4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Finetuning models increase ability to solve complex tasks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A268CA-93A5-3026-0765-A5D12CF7F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After finetuning, generated proteins have higher confidence and higher structural similarity to the target protein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DD36EA-8EA6-1DDB-6C10-56156027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86" y="2878457"/>
            <a:ext cx="8068544" cy="3298506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20290FA8-C086-4BF4-7D12-2B97F9718FF9}"/>
              </a:ext>
            </a:extLst>
          </p:cNvPr>
          <p:cNvCxnSpPr>
            <a:cxnSpLocks/>
          </p:cNvCxnSpPr>
          <p:nvPr/>
        </p:nvCxnSpPr>
        <p:spPr>
          <a:xfrm flipH="1">
            <a:off x="2781369" y="6132556"/>
            <a:ext cx="13683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1474FE3-FE9B-611D-E050-4FDF28C4BFC9}"/>
              </a:ext>
            </a:extLst>
          </p:cNvPr>
          <p:cNvSpPr txBox="1"/>
          <p:nvPr/>
        </p:nvSpPr>
        <p:spPr>
          <a:xfrm>
            <a:off x="2366929" y="6211669"/>
            <a:ext cx="284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Distance between actual atoms and prediction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F5E8034-4E96-9AA1-48C0-8CE32FC8E07C}"/>
              </a:ext>
            </a:extLst>
          </p:cNvPr>
          <p:cNvCxnSpPr>
            <a:cxnSpLocks/>
          </p:cNvCxnSpPr>
          <p:nvPr/>
        </p:nvCxnSpPr>
        <p:spPr>
          <a:xfrm flipV="1">
            <a:off x="2053832" y="4297777"/>
            <a:ext cx="0" cy="144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906AB52-3E7E-9919-9E62-EC5A494DE8AD}"/>
              </a:ext>
            </a:extLst>
          </p:cNvPr>
          <p:cNvSpPr txBox="1"/>
          <p:nvPr/>
        </p:nvSpPr>
        <p:spPr>
          <a:xfrm rot="16200000">
            <a:off x="114295" y="4290204"/>
            <a:ext cx="308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Confidence of structure prediction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8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A30B2-6087-660C-7DF2-CDB1289D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green fluorescent protein (GFP)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756EA3-2E41-BB38-000C-740E00FE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6758" cy="4351338"/>
          </a:xfrm>
        </p:spPr>
        <p:txBody>
          <a:bodyPr/>
          <a:lstStyle/>
          <a:p>
            <a:r>
              <a:rPr lang="en-US" altLang="zh-CN" dirty="0"/>
              <a:t>A family of proteins with fluorescence</a:t>
            </a:r>
          </a:p>
          <a:p>
            <a:r>
              <a:rPr lang="en-US" altLang="zh-CN" dirty="0"/>
              <a:t>Nobel price 2008</a:t>
            </a:r>
          </a:p>
          <a:p>
            <a:r>
              <a:rPr lang="en-US" altLang="zh-CN" dirty="0"/>
              <a:t>First isolated from jellyfish</a:t>
            </a:r>
          </a:p>
          <a:p>
            <a:r>
              <a:rPr lang="en-US" altLang="zh-CN" dirty="0"/>
              <a:t>Widely used reporter gene in molecular biology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5A951A-25BA-3AA9-E694-68D2374B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787" y="4219741"/>
            <a:ext cx="3965405" cy="2419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BDBEAB-2E3B-32B2-1C92-3793AC98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83" y="1397463"/>
            <a:ext cx="34766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60018-E074-0516-9039-5A21DBAC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Generating new GFPs using ESM3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79EB24-1878-1C2B-B458-CE958050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6604" cy="4351338"/>
          </a:xfrm>
        </p:spPr>
        <p:txBody>
          <a:bodyPr/>
          <a:lstStyle/>
          <a:p>
            <a:r>
              <a:rPr lang="en-US" altLang="zh-CN" dirty="0"/>
              <a:t>Prompting ESM3 with critical residuals for generating chromophore</a:t>
            </a:r>
          </a:p>
          <a:p>
            <a:r>
              <a:rPr lang="en-US" altLang="zh-CN" dirty="0"/>
              <a:t>Chain-of-through: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09863C-EA04-0465-7C02-B1D22883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1428"/>
            <a:ext cx="5817855" cy="407179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2B20773-5583-FF35-0C6F-C293A8324DA9}"/>
              </a:ext>
            </a:extLst>
          </p:cNvPr>
          <p:cNvSpPr/>
          <p:nvPr/>
        </p:nvSpPr>
        <p:spPr>
          <a:xfrm>
            <a:off x="1778556" y="5258925"/>
            <a:ext cx="1205803" cy="442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Sequence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D52C99-DCFF-F60C-F2E0-6F55D59E7EE8}"/>
              </a:ext>
            </a:extLst>
          </p:cNvPr>
          <p:cNvSpPr/>
          <p:nvPr/>
        </p:nvSpPr>
        <p:spPr>
          <a:xfrm>
            <a:off x="1778557" y="4497831"/>
            <a:ext cx="1205803" cy="442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Structure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EFDAFA-C0D9-1D95-491A-1215956066B2}"/>
              </a:ext>
            </a:extLst>
          </p:cNvPr>
          <p:cNvSpPr/>
          <p:nvPr/>
        </p:nvSpPr>
        <p:spPr>
          <a:xfrm>
            <a:off x="1545771" y="3595196"/>
            <a:ext cx="1671377" cy="442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Initial prompt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8B38B2F-4194-B0D6-E0EF-327EB8479C67}"/>
              </a:ext>
            </a:extLst>
          </p:cNvPr>
          <p:cNvCxnSpPr>
            <a:stCxn id="7" idx="2"/>
            <a:endCxn id="6" idx="0"/>
          </p:cNvCxnSpPr>
          <p:nvPr/>
        </p:nvCxnSpPr>
        <p:spPr>
          <a:xfrm flipH="1">
            <a:off x="2381459" y="4037323"/>
            <a:ext cx="1" cy="460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81D4A6D-2AAE-C434-AEF7-B483DD6C19A5}"/>
              </a:ext>
            </a:extLst>
          </p:cNvPr>
          <p:cNvCxnSpPr>
            <a:stCxn id="6" idx="2"/>
            <a:endCxn id="4" idx="0"/>
          </p:cNvCxnSpPr>
          <p:nvPr/>
        </p:nvCxnSpPr>
        <p:spPr>
          <a:xfrm flipH="1">
            <a:off x="2381458" y="4939958"/>
            <a:ext cx="1" cy="318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A2AAAA41-7BC1-ECEF-B3B7-89051C373CF6}"/>
              </a:ext>
            </a:extLst>
          </p:cNvPr>
          <p:cNvCxnSpPr>
            <a:stCxn id="4" idx="3"/>
            <a:endCxn id="6" idx="3"/>
          </p:cNvCxnSpPr>
          <p:nvPr/>
        </p:nvCxnSpPr>
        <p:spPr>
          <a:xfrm flipV="1">
            <a:off x="2984359" y="4718895"/>
            <a:ext cx="1" cy="761094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AFFEB33-A5D2-D131-2E55-662681DBE006}"/>
              </a:ext>
            </a:extLst>
          </p:cNvPr>
          <p:cNvSpPr txBox="1"/>
          <p:nvPr/>
        </p:nvSpPr>
        <p:spPr>
          <a:xfrm>
            <a:off x="3432345" y="4705015"/>
            <a:ext cx="253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Many rounds, rejecting low-quality ones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8C753D4-3539-E084-072A-C4203A9C8687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 flipH="1">
            <a:off x="2381457" y="5701052"/>
            <a:ext cx="1" cy="595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8C31E83A-FF0A-213B-5E81-EB29F98988C1}"/>
              </a:ext>
            </a:extLst>
          </p:cNvPr>
          <p:cNvSpPr/>
          <p:nvPr/>
        </p:nvSpPr>
        <p:spPr>
          <a:xfrm>
            <a:off x="796329" y="6296685"/>
            <a:ext cx="3170255" cy="442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Final sequence and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85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A6229-2F21-E043-E163-15639961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validation of ESM3-generated GFPs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27A945-A2A1-94B4-8BC4-802D7005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4672"/>
          </a:xfrm>
        </p:spPr>
        <p:txBody>
          <a:bodyPr/>
          <a:lstStyle/>
          <a:p>
            <a:r>
              <a:rPr lang="en-US" altLang="zh-CN" dirty="0"/>
              <a:t>From 88 designs, some have similar fluorescent level as positive controls</a:t>
            </a:r>
          </a:p>
          <a:p>
            <a:r>
              <a:rPr lang="en-US" altLang="zh-CN" dirty="0"/>
              <a:t>B8 has low sequence identity as natural GFPs</a:t>
            </a:r>
          </a:p>
          <a:p>
            <a:r>
              <a:rPr lang="en-US" altLang="zh-CN" dirty="0"/>
              <a:t>Design more proteins by optimizing B8 -&gt; best one as </a:t>
            </a:r>
            <a:r>
              <a:rPr lang="en-US" altLang="zh-CN" dirty="0" err="1"/>
              <a:t>esmGFP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1551BB-EC6C-9291-0BEE-54AADE56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02" y="3750297"/>
            <a:ext cx="4880123" cy="3031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FB3236-70F1-D3AA-A677-01ADCBD7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05"/>
          <a:stretch/>
        </p:blipFill>
        <p:spPr>
          <a:xfrm>
            <a:off x="8380904" y="3652904"/>
            <a:ext cx="3532062" cy="3030596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18F1762-AE4B-A7CC-8CA0-CCD43F218BB7}"/>
              </a:ext>
            </a:extLst>
          </p:cNvPr>
          <p:cNvCxnSpPr/>
          <p:nvPr/>
        </p:nvCxnSpPr>
        <p:spPr>
          <a:xfrm flipH="1">
            <a:off x="5229842" y="5091695"/>
            <a:ext cx="1591977" cy="493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9BA1B74-0A4F-81E2-F316-011617107FB6}"/>
              </a:ext>
            </a:extLst>
          </p:cNvPr>
          <p:cNvSpPr txBox="1"/>
          <p:nvPr/>
        </p:nvSpPr>
        <p:spPr>
          <a:xfrm>
            <a:off x="6881024" y="4881186"/>
            <a:ext cx="101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esmGFP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4D17C-B047-0D54-DAF3-65CA3A7B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/>
              <a:t>esmGFP</a:t>
            </a:r>
            <a:r>
              <a:rPr lang="en-US" altLang="zh-CN" sz="4000" dirty="0"/>
              <a:t> is dissimilar from natural proteins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928AFC-2A9E-39A1-0AD3-2D3C3266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Nearest natural protein from BLAST and </a:t>
            </a:r>
            <a:r>
              <a:rPr lang="en-US" altLang="zh-CN" dirty="0" err="1"/>
              <a:t>MMseqs</a:t>
            </a:r>
            <a:r>
              <a:rPr lang="en-US" altLang="zh-CN" dirty="0"/>
              <a:t>: </a:t>
            </a:r>
            <a:r>
              <a:rPr lang="en-US" altLang="zh-CN" dirty="0" err="1"/>
              <a:t>tagRFP</a:t>
            </a:r>
            <a:endParaRPr lang="en-US" altLang="zh-CN" dirty="0"/>
          </a:p>
          <a:p>
            <a:r>
              <a:rPr lang="en-US" altLang="zh-CN" dirty="0"/>
              <a:t>Differences in:</a:t>
            </a:r>
          </a:p>
          <a:p>
            <a:pPr lvl="1"/>
            <a:r>
              <a:rPr lang="en-US" altLang="zh-CN" dirty="0"/>
              <a:t>Structure</a:t>
            </a:r>
          </a:p>
          <a:p>
            <a:pPr lvl="1"/>
            <a:r>
              <a:rPr lang="en-US" altLang="zh-CN" dirty="0"/>
              <a:t>Excitation and emission spectra</a:t>
            </a:r>
          </a:p>
          <a:p>
            <a:pPr lvl="1"/>
            <a:r>
              <a:rPr lang="en-US" altLang="zh-CN" dirty="0"/>
              <a:t>Sequence identity</a:t>
            </a:r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6D7275-2DB5-7089-7235-F706E71A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83" y="2914765"/>
            <a:ext cx="5229117" cy="3805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E8CC77-BF6F-A98F-41DD-0CAC18EF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869" y="4226560"/>
            <a:ext cx="3650585" cy="25586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CFE1F2D-297A-CD07-CAB3-972391755729}"/>
              </a:ext>
            </a:extLst>
          </p:cNvPr>
          <p:cNvSpPr txBox="1"/>
          <p:nvPr/>
        </p:nvSpPr>
        <p:spPr>
          <a:xfrm>
            <a:off x="7927187" y="2268434"/>
            <a:ext cx="30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citation: absorb light</a:t>
            </a:r>
          </a:p>
          <a:p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ission: emit light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D61980C-B81E-0089-97C0-703A5BCC5A70}"/>
              </a:ext>
            </a:extLst>
          </p:cNvPr>
          <p:cNvCxnSpPr/>
          <p:nvPr/>
        </p:nvCxnSpPr>
        <p:spPr>
          <a:xfrm>
            <a:off x="11176731" y="4770670"/>
            <a:ext cx="0" cy="14704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A30B347-2639-5A37-E63F-69A4AD833B75}"/>
              </a:ext>
            </a:extLst>
          </p:cNvPr>
          <p:cNvSpPr txBox="1"/>
          <p:nvPr/>
        </p:nvSpPr>
        <p:spPr>
          <a:xfrm rot="5400000">
            <a:off x="10522355" y="5552691"/>
            <a:ext cx="1839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biotaxonomy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7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6A74D-9B15-0884-D2E7-4BD79206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Evolutionary distance by time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3D637-66E0-8179-13DF-323238022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Phylogenetics analysis estimate &gt;500 Million years (MY) evolutionary time to last common ancestor</a:t>
            </a:r>
          </a:p>
          <a:p>
            <a:pPr lvl="1"/>
            <a:r>
              <a:rPr lang="en-US" altLang="zh-CN" dirty="0" err="1"/>
              <a:t>esmGFP</a:t>
            </a:r>
            <a:r>
              <a:rPr lang="en-US" altLang="zh-CN" dirty="0"/>
              <a:t> and natural </a:t>
            </a:r>
            <a:r>
              <a:rPr lang="en-US" altLang="zh-CN" dirty="0" err="1"/>
              <a:t>anthozon</a:t>
            </a:r>
            <a:r>
              <a:rPr lang="en-US" altLang="zh-CN" dirty="0"/>
              <a:t> GFPs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24E30B-8FFD-6B73-94FD-6E0D155B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28" y="3392020"/>
            <a:ext cx="8572364" cy="3100855"/>
          </a:xfrm>
          <a:prstGeom prst="rect">
            <a:avLst/>
          </a:prstGeom>
        </p:spPr>
      </p:pic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26A4A70-1EA8-D59F-9924-75812189D6D9}"/>
              </a:ext>
            </a:extLst>
          </p:cNvPr>
          <p:cNvSpPr/>
          <p:nvPr/>
        </p:nvSpPr>
        <p:spPr>
          <a:xfrm>
            <a:off x="1210429" y="4262814"/>
            <a:ext cx="4885571" cy="2049086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E0D49A-6F04-0D6D-03BE-25ABA9F19080}"/>
              </a:ext>
            </a:extLst>
          </p:cNvPr>
          <p:cNvSpPr txBox="1"/>
          <p:nvPr/>
        </p:nvSpPr>
        <p:spPr>
          <a:xfrm>
            <a:off x="2980023" y="6374486"/>
            <a:ext cx="197352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Anthozon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GFPs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47A3AA-1CA6-3F42-1FB1-54E44918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6" y="1307797"/>
            <a:ext cx="9388041" cy="33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9DF09-FBCC-4F93-3EB0-6A51118B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5B2FAD-C889-DED7-EAFC-1FCE1C38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Introduces </a:t>
            </a:r>
            <a:r>
              <a:rPr lang="en-US" altLang="zh-CN" b="1" dirty="0"/>
              <a:t>ESM3</a:t>
            </a:r>
            <a:r>
              <a:rPr lang="en-US" altLang="zh-CN" dirty="0"/>
              <a:t>, a frontier-scale </a:t>
            </a:r>
            <a:r>
              <a:rPr lang="en-US" altLang="zh-CN" b="1" dirty="0"/>
              <a:t>multimodal protein language model</a:t>
            </a:r>
            <a:r>
              <a:rPr lang="en-US" altLang="zh-CN" dirty="0"/>
              <a:t> trained on sequence, structure, and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Demonstrates that ESM3 can </a:t>
            </a:r>
            <a:r>
              <a:rPr lang="en-US" altLang="zh-CN" b="1" dirty="0"/>
              <a:t>simulate protein evolution</a:t>
            </a:r>
            <a:r>
              <a:rPr lang="en-US" altLang="zh-CN" dirty="0"/>
              <a:t>, generate </a:t>
            </a:r>
            <a:r>
              <a:rPr lang="en-US" altLang="zh-CN" b="1" dirty="0"/>
              <a:t>functional proteins</a:t>
            </a:r>
            <a:r>
              <a:rPr lang="en-US" altLang="zh-CN" dirty="0"/>
              <a:t> far from natural ones, and respond to </a:t>
            </a:r>
            <a:r>
              <a:rPr lang="en-US" altLang="zh-CN" b="1" dirty="0"/>
              <a:t>complex prompts</a:t>
            </a:r>
            <a:r>
              <a:rPr lang="en-US" altLang="zh-C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Explores whether language models can design proteins as evolution might have over </a:t>
            </a:r>
            <a:r>
              <a:rPr lang="en-US" altLang="zh-CN" b="1" dirty="0"/>
              <a:t>hundreds of millions of years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Like LLMs, use prompts and chain-of-thought for protein generation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59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1E5A3-7C8A-815A-A50D-06D15027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91270" cy="2569461"/>
          </a:xfrm>
        </p:spPr>
        <p:txBody>
          <a:bodyPr/>
          <a:lstStyle/>
          <a:p>
            <a:r>
              <a:rPr lang="en-US" altLang="zh-CN" dirty="0"/>
              <a:t>ESM and AlphaFold comparison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B4A7CF-5E15-81C3-8C22-FAFA5BDA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32" y="416597"/>
            <a:ext cx="7342376" cy="34604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9C60D9-D63E-452E-FE99-F8FB4B15A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8" y="4011989"/>
            <a:ext cx="6009166" cy="2333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CFE3AA-B58A-674A-FFA5-937F9EDA0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08" y="4295032"/>
            <a:ext cx="5841705" cy="18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29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078A6-0ECF-297A-E7BF-30A6722C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Potential 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9739A2-2F20-96D0-1A6C-635C30F9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Protein design and engineering</a:t>
            </a:r>
          </a:p>
          <a:p>
            <a:r>
              <a:rPr lang="en-US" altLang="zh-CN" dirty="0"/>
              <a:t>Drug design</a:t>
            </a:r>
          </a:p>
          <a:p>
            <a:r>
              <a:rPr lang="en-US" altLang="zh-CN" dirty="0"/>
              <a:t>Synthetic biology</a:t>
            </a:r>
          </a:p>
          <a:p>
            <a:r>
              <a:rPr lang="en-US" altLang="zh-CN" dirty="0"/>
              <a:t>Bioinformatics modeling of protein sequence, structure or function</a:t>
            </a:r>
          </a:p>
          <a:p>
            <a:r>
              <a:rPr lang="en-US" altLang="zh-CN" dirty="0"/>
              <a:t>Design biocatalysts, biosensors,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064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D0D7-8351-E68A-0C6B-E232007D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4309" cy="1325563"/>
          </a:xfrm>
        </p:spPr>
        <p:txBody>
          <a:bodyPr/>
          <a:lstStyle/>
          <a:p>
            <a:r>
              <a:rPr lang="en-US" altLang="zh-CN" dirty="0"/>
              <a:t>Geometric attention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204A7E-CDD3-FDC5-2900-EDC93538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94370" cy="4351338"/>
          </a:xfrm>
        </p:spPr>
        <p:txBody>
          <a:bodyPr/>
          <a:lstStyle/>
          <a:p>
            <a:r>
              <a:rPr lang="en-US" altLang="zh-CN" dirty="0"/>
              <a:t>Attention mechanism enhanced with 3D spatial information</a:t>
            </a:r>
          </a:p>
          <a:p>
            <a:r>
              <a:rPr lang="en-US" altLang="zh-CN" dirty="0"/>
              <a:t>Which residuals are close to a residual in 3D structure?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2D489A-C4AF-B12F-FBC6-4BBD6240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48" y="253290"/>
            <a:ext cx="771835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58F9A-D4C9-EECC-CA00-23A3C6B1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681AC-C1EA-961B-FE2C-906E48D2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7070F7-DB7E-2533-A85E-D32DEA23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735"/>
            <a:ext cx="12192000" cy="5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B1AE-A840-C464-4014-EF33BF36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1D345-21BB-4081-0674-2586F542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91270" cy="2569461"/>
          </a:xfrm>
        </p:spPr>
        <p:txBody>
          <a:bodyPr/>
          <a:lstStyle/>
          <a:p>
            <a:r>
              <a:rPr lang="en-US" altLang="zh-CN" dirty="0"/>
              <a:t>ESM3 and AlphaFold3 comparison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FFAA13-9C08-4CD6-5FE2-D4D78308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557" y="0"/>
            <a:ext cx="6466746" cy="38376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E0183B-2AA0-684F-2E13-FD52E44D3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557" y="3837643"/>
            <a:ext cx="6342431" cy="2509246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D27B143-7117-7ED6-B141-C97D5707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4706"/>
            <a:ext cx="3833037" cy="3072255"/>
          </a:xfrm>
        </p:spPr>
        <p:txBody>
          <a:bodyPr/>
          <a:lstStyle/>
          <a:p>
            <a:r>
              <a:rPr lang="en-US" altLang="zh-CN" dirty="0"/>
              <a:t>ESM3: generative language model</a:t>
            </a:r>
          </a:p>
          <a:p>
            <a:r>
              <a:rPr lang="en-US" altLang="zh-CN" dirty="0"/>
              <a:t>AlphaFold3: protein-molecule interaction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7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86E24-4305-1552-3E27-D2DB2AD9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ESM3 architecture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962CA-A15C-EFB1-A303-E959113E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5529"/>
            <a:ext cx="3575918" cy="238527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Transformer with some modification:</a:t>
            </a:r>
          </a:p>
          <a:p>
            <a:pPr lvl="1"/>
            <a:r>
              <a:rPr lang="en-US" altLang="zh-CN" dirty="0"/>
              <a:t>Input</a:t>
            </a:r>
          </a:p>
          <a:p>
            <a:pPr lvl="1"/>
            <a:r>
              <a:rPr lang="en-US" altLang="zh-CN" dirty="0"/>
              <a:t>Geometric attention</a:t>
            </a:r>
          </a:p>
          <a:p>
            <a:pPr lvl="2"/>
            <a:r>
              <a:rPr lang="en-US" altLang="zh-CN" dirty="0"/>
              <a:t>Attention mechanism enhanced with 3D spatial information</a:t>
            </a:r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3867B55-AC4E-B348-9A6B-F97B598D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118" y="1307567"/>
            <a:ext cx="7777882" cy="52232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D00E41-11BE-5E31-372E-2B02CDA6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6348"/>
            <a:ext cx="4358905" cy="26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593A6-796E-EC62-B2AF-B41477AA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09614" cy="1325563"/>
          </a:xfrm>
        </p:spPr>
        <p:txBody>
          <a:bodyPr/>
          <a:lstStyle/>
          <a:p>
            <a:r>
              <a:rPr lang="en-US" altLang="zh-CN" dirty="0"/>
              <a:t>Input tokenization and 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3B7D6F-8DA1-1D45-EC7D-594B20DD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84312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Sequence: amino acid [plus special tokens]</a:t>
            </a:r>
          </a:p>
          <a:p>
            <a:r>
              <a:rPr lang="en-US" altLang="zh-CN" dirty="0"/>
              <a:t>Structure: embedding from structure autoencoder</a:t>
            </a:r>
          </a:p>
          <a:p>
            <a:r>
              <a:rPr lang="en-US" altLang="zh-CN" dirty="0"/>
              <a:t>Secondary structure: 8 classes</a:t>
            </a:r>
          </a:p>
          <a:p>
            <a:r>
              <a:rPr lang="en-US" altLang="zh-CN" dirty="0"/>
              <a:t>Quantized solvent-accessible surface area (SASA): discretization into 16 bins</a:t>
            </a:r>
          </a:p>
          <a:p>
            <a:r>
              <a:rPr lang="en-US" altLang="zh-CN" dirty="0"/>
              <a:t>Functional annotation: a bag of keyword from GO and </a:t>
            </a:r>
            <a:r>
              <a:rPr lang="en-US" altLang="zh-CN" dirty="0" err="1"/>
              <a:t>InterPro</a:t>
            </a:r>
            <a:endParaRPr lang="en-US" altLang="zh-CN" dirty="0"/>
          </a:p>
          <a:p>
            <a:r>
              <a:rPr lang="en-US" altLang="zh-CN" dirty="0"/>
              <a:t>Residual annotation: </a:t>
            </a:r>
            <a:r>
              <a:rPr lang="en-US" altLang="zh-CN" dirty="0" err="1"/>
              <a:t>InterPro</a:t>
            </a:r>
            <a:r>
              <a:rPr lang="en-US" altLang="zh-CN" dirty="0"/>
              <a:t> annotation multi-hot vector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E577F1-2EEB-654C-D678-EE7D9CF2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00" y="0"/>
            <a:ext cx="3552825" cy="44100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3444FC-52C8-DCE4-810B-853EF492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400" y="4331993"/>
            <a:ext cx="3695735" cy="2526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928EF4-62F3-C3BF-C73F-7DFDEBF17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135" y="5756357"/>
            <a:ext cx="4593265" cy="9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E94E7-5A23-AA13-B4D7-1AB0B516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Generative masked modeling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828F8-B7EC-4866-1EA9-7CAFFAF5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614"/>
            <a:ext cx="7075636" cy="28945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Randomly mask some tokens (tokens replaced by special token [mask]), and train model to predict the masked tokens</a:t>
            </a:r>
          </a:p>
          <a:p>
            <a:r>
              <a:rPr lang="en-US" altLang="zh-CN" dirty="0"/>
              <a:t>Train the model at variable mask rate</a:t>
            </a:r>
          </a:p>
          <a:p>
            <a:pPr lvl="1"/>
            <a:r>
              <a:rPr lang="en-US" altLang="zh-CN" dirty="0"/>
              <a:t>High mask rate -&gt; better generative capability</a:t>
            </a:r>
          </a:p>
          <a:p>
            <a:pPr lvl="1"/>
            <a:r>
              <a:rPr lang="en-US" altLang="zh-CN" dirty="0"/>
              <a:t>Low mask rate -&gt; better representation learning</a:t>
            </a:r>
          </a:p>
          <a:p>
            <a:r>
              <a:rPr lang="en-US" altLang="zh-CN" dirty="0"/>
              <a:t>Different from LLMs like GPT, which uses autoregressive modeling to predict next token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87515F-D162-0C37-8A1B-5AE23301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49" y="4320390"/>
            <a:ext cx="12192000" cy="23179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B62BAA-1B93-AF51-8C8E-89A35CD78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980" y="559166"/>
            <a:ext cx="3554041" cy="34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4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AA9F5-5D4F-DEEE-7971-6A5B28D9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Modeling scale correlated with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3EF7D-3AAB-A2DD-369A-F2B2870B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NLL: negative log-likelihood, loss function, lower is better</a:t>
            </a:r>
          </a:p>
          <a:p>
            <a:r>
              <a:rPr lang="en-US" altLang="zh-CN" dirty="0"/>
              <a:t>Conditioning: given a prompt of sequence/structure/function</a:t>
            </a:r>
          </a:p>
          <a:p>
            <a:r>
              <a:rPr lang="en-US" altLang="zh-CN" dirty="0" err="1"/>
              <a:t>Unconditioning</a:t>
            </a:r>
            <a:r>
              <a:rPr lang="en-US" altLang="zh-CN" dirty="0"/>
              <a:t>: no prompt is given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342ECA-EF86-7470-D609-E0090CA8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622" y="3291962"/>
            <a:ext cx="7289399" cy="35660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8E3404-6398-5736-1DEA-B8D297BC7EDF}"/>
              </a:ext>
            </a:extLst>
          </p:cNvPr>
          <p:cNvSpPr txBox="1"/>
          <p:nvPr/>
        </p:nvSpPr>
        <p:spPr>
          <a:xfrm>
            <a:off x="3335258" y="4493059"/>
            <a:ext cx="6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1.4B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639E46-43F4-96AD-94BD-6D6271E0C2A4}"/>
              </a:ext>
            </a:extLst>
          </p:cNvPr>
          <p:cNvSpPr txBox="1"/>
          <p:nvPr/>
        </p:nvSpPr>
        <p:spPr>
          <a:xfrm>
            <a:off x="3849471" y="5052454"/>
            <a:ext cx="6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2A1D42-E534-754A-2249-D55E930BADC5}"/>
              </a:ext>
            </a:extLst>
          </p:cNvPr>
          <p:cNvSpPr txBox="1"/>
          <p:nvPr/>
        </p:nvSpPr>
        <p:spPr>
          <a:xfrm>
            <a:off x="4455782" y="5611849"/>
            <a:ext cx="6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98B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5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FE6E8-D979-B0DA-D4CE-2B68754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2741" cy="1608400"/>
          </a:xfrm>
        </p:spPr>
        <p:txBody>
          <a:bodyPr/>
          <a:lstStyle/>
          <a:p>
            <a:r>
              <a:rPr lang="en-US" altLang="zh-CN" dirty="0"/>
              <a:t>Generation of protein space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CD0E20-0C37-92B5-54E9-395B24BF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731"/>
            <a:ext cx="3529869" cy="4144231"/>
          </a:xfrm>
        </p:spPr>
        <p:txBody>
          <a:bodyPr/>
          <a:lstStyle/>
          <a:p>
            <a:r>
              <a:rPr lang="en-US" altLang="zh-CN" dirty="0"/>
              <a:t>A shared multimodal representation space</a:t>
            </a:r>
          </a:p>
          <a:p>
            <a:r>
              <a:rPr lang="en-US" altLang="zh-CN" dirty="0"/>
              <a:t>Examples are real proteins from </a:t>
            </a:r>
            <a:r>
              <a:rPr lang="en-US" altLang="zh-CN" dirty="0" err="1"/>
              <a:t>UniProt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736F75-8462-5838-6976-711D6A84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069" y="0"/>
            <a:ext cx="750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7FAC8-C1B1-C15B-B409-A6E0DD03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Evaluating generative capability with prompts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6852A-53BE-55F5-EADB-BFF086B1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Get some prompts from testing protein -&gt; use prompts to generate proteins -&gt; evaluation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CC4175-58EB-38D5-DF02-C6DD81A7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7" y="2988244"/>
            <a:ext cx="10618381" cy="3103201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7B0D2A7-8E71-44B0-104A-D2A41E893F3D}"/>
              </a:ext>
            </a:extLst>
          </p:cNvPr>
          <p:cNvCxnSpPr>
            <a:cxnSpLocks/>
          </p:cNvCxnSpPr>
          <p:nvPr/>
        </p:nvCxnSpPr>
        <p:spPr>
          <a:xfrm flipV="1">
            <a:off x="1085439" y="4124669"/>
            <a:ext cx="0" cy="144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9909471-7C5C-680F-0810-08AC1DB7B9DB}"/>
              </a:ext>
            </a:extLst>
          </p:cNvPr>
          <p:cNvSpPr txBox="1"/>
          <p:nvPr/>
        </p:nvSpPr>
        <p:spPr>
          <a:xfrm rot="16200000">
            <a:off x="-854098" y="4117096"/>
            <a:ext cx="308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Confidence of structure prediction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642E0F0-65D4-F3AE-1990-41E06D4D8E61}"/>
              </a:ext>
            </a:extLst>
          </p:cNvPr>
          <p:cNvCxnSpPr>
            <a:cxnSpLocks/>
          </p:cNvCxnSpPr>
          <p:nvPr/>
        </p:nvCxnSpPr>
        <p:spPr>
          <a:xfrm flipH="1">
            <a:off x="1756437" y="6170557"/>
            <a:ext cx="13683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9F4D9AE-EC97-CE2D-0284-6A461B0F15E5}"/>
              </a:ext>
            </a:extLst>
          </p:cNvPr>
          <p:cNvSpPr txBox="1"/>
          <p:nvPr/>
        </p:nvSpPr>
        <p:spPr>
          <a:xfrm>
            <a:off x="1341997" y="6249670"/>
            <a:ext cx="284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Distance between actual atoms and prediction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E762779-B827-7752-F327-99E063B67D5E}"/>
              </a:ext>
            </a:extLst>
          </p:cNvPr>
          <p:cNvCxnSpPr>
            <a:cxnSpLocks/>
          </p:cNvCxnSpPr>
          <p:nvPr/>
        </p:nvCxnSpPr>
        <p:spPr>
          <a:xfrm>
            <a:off x="9845697" y="6170557"/>
            <a:ext cx="10810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E886577-A812-3E4B-3DB4-9945FD26425A}"/>
              </a:ext>
            </a:extLst>
          </p:cNvPr>
          <p:cNvCxnSpPr>
            <a:cxnSpLocks/>
          </p:cNvCxnSpPr>
          <p:nvPr/>
        </p:nvCxnSpPr>
        <p:spPr>
          <a:xfrm>
            <a:off x="7182534" y="6170557"/>
            <a:ext cx="10810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382DD2F-C9D5-006D-CB4F-22DD19DD3BE5}"/>
              </a:ext>
            </a:extLst>
          </p:cNvPr>
          <p:cNvCxnSpPr>
            <a:cxnSpLocks/>
          </p:cNvCxnSpPr>
          <p:nvPr/>
        </p:nvCxnSpPr>
        <p:spPr>
          <a:xfrm>
            <a:off x="4551167" y="6170557"/>
            <a:ext cx="10810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3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4A7C62-1AC3-4217-8493-54014DA68112}">
  <we:reference id="wa200005566" version="3.0.0.3" store="zh-CN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631</Words>
  <Application>Microsoft Office PowerPoint</Application>
  <PresentationFormat>Widescreen</PresentationFormat>
  <Paragraphs>102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等线</vt:lpstr>
      <vt:lpstr>等线 Light</vt:lpstr>
      <vt:lpstr>Arial</vt:lpstr>
      <vt:lpstr>Office 主题​​</vt:lpstr>
      <vt:lpstr>PowerPoint Presentation</vt:lpstr>
      <vt:lpstr>ESM and AlphaFold comparison</vt:lpstr>
      <vt:lpstr>ESM3 and AlphaFold3 comparison</vt:lpstr>
      <vt:lpstr>ESM3 architecture </vt:lpstr>
      <vt:lpstr>Input tokenization and embedding</vt:lpstr>
      <vt:lpstr>Generative masked modeling</vt:lpstr>
      <vt:lpstr>Modeling scale correlated with performance</vt:lpstr>
      <vt:lpstr>Generation of protein space</vt:lpstr>
      <vt:lpstr>Evaluating generative capability with prompts</vt:lpstr>
      <vt:lpstr>Generation of unnatural proteins</vt:lpstr>
      <vt:lpstr>Examples of generation with prompts</vt:lpstr>
      <vt:lpstr>Finetuning models increase ability to solve complex tasks</vt:lpstr>
      <vt:lpstr>Finetuning models increase ability to solve complex tasks</vt:lpstr>
      <vt:lpstr>Background: green fluorescent protein (GFP)</vt:lpstr>
      <vt:lpstr>Generating new GFPs using ESM3</vt:lpstr>
      <vt:lpstr>Experimental validation of ESM3-generated GFPs</vt:lpstr>
      <vt:lpstr>esmGFP is dissimilar from natural proteins</vt:lpstr>
      <vt:lpstr>Evolutionary distance by time</vt:lpstr>
      <vt:lpstr>Summary</vt:lpstr>
      <vt:lpstr>Potential applications</vt:lpstr>
      <vt:lpstr>Geometric attention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闻道 刘</dc:creator>
  <cp:lastModifiedBy>Liu, Wendao</cp:lastModifiedBy>
  <cp:revision>28</cp:revision>
  <dcterms:created xsi:type="dcterms:W3CDTF">2025-04-30T02:09:55Z</dcterms:created>
  <dcterms:modified xsi:type="dcterms:W3CDTF">2025-05-02T21:05:15Z</dcterms:modified>
</cp:coreProperties>
</file>