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95" autoAdjust="0"/>
  </p:normalViewPr>
  <p:slideViewPr>
    <p:cSldViewPr snapToGrid="0" snapToObjects="1">
      <p:cViewPr varScale="1">
        <p:scale>
          <a:sx n="98" d="100"/>
          <a:sy n="98" d="100"/>
        </p:scale>
        <p:origin x="3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03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Welcome everyone. Today we're discussing a paper from the Yanyan Lan group at Tsinghua University, published in Science in January 2026. The paper introduces DrugCLIP, a contrastive learning framework that enables virtual screening at a scale previously thought impossible — screening half a billion compounds against 10,000 human proteins in a single day.</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Walk through the pipeline end-to-end. Emphasize that the molecule database only needs to be encoded once — that amortizes the cost across all targets. The re-ranking step (Step 4) can optionally use physics-based docking or affinity models to improve hit quality, but is not required.</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These two benchmarks test different aspects. DUD-E has a known weakness — decoys can be separated from actives by physicochemical properties alone, inflating scores. LIT-PCBA is harder and considered more realistic. DrugCLIP outperforms baselines on both.</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DrugCLIP outperforms all methods on DUD-E EF1%. Key comparisons: vs Glide-SP (best traditional docking) and vs PLANET (best prior ML method). Also note that DUD-E performance is high across the board — the harder LIT-PCBA benchmark is more discriminating.</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LIT-PCBA is the more important benchmark because it uses real HTS data. The generalization plot (Fig. 2C) is crucial for real-world use: it shows DrugCLIP works even for targets with no close homologs in training data, which is exactly the scenario for the dark proteome.</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speed numbers are striking. DrugCLIP-P is ~5,000× faster than PLANET and ~10 million× faster than Glide for a single target. But the scaling advantage compounds: for N targets, the speedup grows proportionally with N, because pocket encodings are reused. This is what makes genome-scale screening feasible.</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speed numbers are striking. DrugCLIP-P is ~5,000× faster than PLANET and ~10 million× faster than Glide for a single target. But the scaling advantage compounds: for N targets, the speedup grows proportionally with N, because pocket encodings are reused. This is what makes genome-scale screening feasible.</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67779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experimental pipeline is rigorous. Note that they did not just rely on predicted docking poses — they confirmed binding biophysically by SPR and structurally by cryo-EM. The 17.5% hit rate for TRIP12 (a target with NO prior binders) is particularly impressive.</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5-HT2A is a well-validated psychiatric drug target. Finding sub-100 nM agonists from a computational screen alone (without iterative medicinal chemistry) is a strong result. The cryo-EM confirmation is particularly valuable as it rules out non-specific or allosteric binding.</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NET is the target of SNRIs (serotonin-norepinephrine reuptake inhibitors), one of the most widely prescribed classes of antidepressants. Getting a cryo-EM structure is major — it proves the hit binds exactly where predicted, validating the DrugCLIP embedding space for capturing true binding-site complementarity. IC50 of 310 nM is good for a first-pass computational screen.</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TRIP12 is the paper's most impressive case study because it represents the real challenge of the dark proteome — a target with clear disease relevance but no prior chemical matter and no experimental structure. If DrugCLIP can find hits for TRIP12, it validates the whole genome-wide vision.</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Open with the scale of the problem. Despite decades of investment, the vast majority of the human druggable genome remains unexplored therapeutically. The bottleneck we care about today is hit identification — finding any molecule that binds to a target well enough to be a starting point.</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17.5% hit rate is exceptional for a primary screen, especially for a completely unexplored target. For context, typical HTS hit rates are 0.01–0.1%. Even accounting for lower potency (µM range), these are validated starting points for medicinal chemistry. The fact that GenPack was essential here (without it, no hits were found) validates its role in the pipeline.</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Put the scale in perspective. 10,000 × 500M = 5 trillion potential interactions. At 1 second per docking pose, that's 160,000 years. DrugCLIP does it in 24 hours. This is not just an incremental speedup — it's a qualitative change in what's possible in drug discovery.</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is a genuine community resource. ChEMBL, which took decades to build through real experimental work, covers roughly 3,000 human targets. GenomeScreenDB covers 9,000+ in a single computational campaign. Of course the quality differs — these are predicted, not validated hits — but they provide starting points for any target.</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These case studies span a range of target families — kinases, transporters, GPCRs, metabolic regulators — showing the method is not specialized to one protein class. OR6A2 is particularly interesting: olfactory receptors are one of the largest gene families but almost completely undrugged.</a:t>
            </a:r>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is the broader vision. AlphaFold democratized structural biology; DrugCLIP aims to democratize hit identification. Together, they lower the bar for starting a drug discovery program on any target — even targets that would previously require years of biochemical tool development before you could even begin screening.</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Be honest about the limitations in journal club. The µM potency issue is real but not unusual for a primary screen — medicinal chemistry optimization is expected. The more fundamental limitation is the binary nature of the training signal: contrastive learning treats binding as a yes/no, not a quantitative affinity. Future directions could incorporate affinity-weighted contrastive loss.</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Close on the big picture. The paper's contribution is not just a faster docking method — it's a new paradigm for how we approach drug discovery at scale. The combination of near-unlimited structural data (AlphaFold) and near-unlimited chemical space search (DrugCLIP) fundamentally changes what's feasible for any target.</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Close with these three takeaways and open for discussion. Suggested discussion questions: (1) How does EF1% compare to what's needed in practice for a successful drug discovery campaign? (2) What would it take to go from the TRIP12 µM hits to a clinical candidate? (3) What additional data or training signals could improve DrugCLIP's affinity predictions?</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Walk through what virtual screening actually involves. The key computational insight that motivates DrugCLIP is the O(M×N) scaling problem — you need to evaluate every molecule against every target. DrugCLIP converts this into an O(M+N) search problem.</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AlphaFold is the enabling technology that makes this paper possible and timely. Without accurate structure prediction, you can't do structure-based VS at genome scale. But AF2 structures are not a drop-in replacement for crystal structures — the pockets need refinement.</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slide motivates the conceptual leap. The trick is recognizing that screening is fundamentally a retrieval problem, not a regression problem. Once you frame it that way, CLIP-style contrastive learning is the natural solution.</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CLIP was a landmark paper that showed you could learn powerful joint representations purely from naturally paired data — no labels, no task-specific supervision. The core trick is contrastive learning over large batches. Once embeddings are learned, retrieval is a simple dot product. DrugCLIP directly ports this idea to structural biology.</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slide makes the analogy explicit and quantifies the speedup. The key conceptual shift is from 'score each pair' to 'find nearest neighbors in embedding space'. Once embeddings are pre-computed, the actual screening step is trivially fast.</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architecture choices are pragmatic — both encoders reuse strong pre-trained 3D molecular representations. The key design choice is the symmetry: you can query in either direction (given a pocket, find molecules; or given a molecule, find pockets). The 3D input is crucial — 1D SMILES or fingerprints would lose the binding-site shape information.</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GenPack</a:t>
            </a:r>
            <a:r>
              <a:rPr dirty="0"/>
              <a:t> is a clever solution to a real problem. The core issue is that AF2 sidechains in predicted pockets are often in unrealistic conformations because they weren't optimized in the context of a ligand. </a:t>
            </a:r>
            <a:r>
              <a:rPr dirty="0" err="1"/>
              <a:t>GenPack</a:t>
            </a:r>
            <a:r>
              <a:rPr dirty="0"/>
              <a:t> re-samples them generatively to create pockets that look more like </a:t>
            </a:r>
            <a:r>
              <a:rPr dirty="0" err="1"/>
              <a:t>holo</a:t>
            </a:r>
            <a:r>
              <a:rPr dirty="0"/>
              <a:t> (ligand-bound) conformations.</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rugclip.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73152"/>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097280"/>
            <a:ext cx="11064240" cy="2194560"/>
          </a:xfrm>
          <a:prstGeom prst="rect">
            <a:avLst/>
          </a:prstGeom>
          <a:noFill/>
        </p:spPr>
        <p:txBody>
          <a:bodyPr wrap="square">
            <a:spAutoFit/>
          </a:bodyPr>
          <a:lstStyle/>
          <a:p>
            <a:pPr algn="l"/>
            <a:r>
              <a:rPr sz="4000" b="1">
                <a:solidFill>
                  <a:srgbClr val="FFFFFF"/>
                </a:solidFill>
              </a:rPr>
              <a:t>Deep Contrastive Learning Enables
Genome-Wide Virtual Screening</a:t>
            </a:r>
          </a:p>
        </p:txBody>
      </p:sp>
      <p:sp>
        <p:nvSpPr>
          <p:cNvPr id="5" name="TextBox 4"/>
          <p:cNvSpPr txBox="1"/>
          <p:nvPr/>
        </p:nvSpPr>
        <p:spPr>
          <a:xfrm>
            <a:off x="548640" y="3383280"/>
            <a:ext cx="9144000" cy="646331"/>
          </a:xfrm>
          <a:prstGeom prst="rect">
            <a:avLst/>
          </a:prstGeom>
          <a:noFill/>
        </p:spPr>
        <p:txBody>
          <a:bodyPr wrap="square">
            <a:spAutoFit/>
          </a:bodyPr>
          <a:lstStyle/>
          <a:p>
            <a:pPr algn="l"/>
            <a:r>
              <a:rPr sz="1800" b="0" dirty="0">
                <a:solidFill>
                  <a:srgbClr val="AACCCC"/>
                </a:solidFill>
              </a:rPr>
              <a:t>Science 2026
</a:t>
            </a:r>
          </a:p>
        </p:txBody>
      </p:sp>
      <p:sp>
        <p:nvSpPr>
          <p:cNvPr id="6" name="TextBox 5"/>
          <p:cNvSpPr txBox="1"/>
          <p:nvPr/>
        </p:nvSpPr>
        <p:spPr>
          <a:xfrm>
            <a:off x="548640" y="4206240"/>
            <a:ext cx="9144000" cy="338554"/>
          </a:xfrm>
          <a:prstGeom prst="rect">
            <a:avLst/>
          </a:prstGeom>
          <a:noFill/>
        </p:spPr>
        <p:txBody>
          <a:bodyPr wrap="square">
            <a:spAutoFit/>
          </a:bodyPr>
          <a:lstStyle/>
          <a:p>
            <a:pPr algn="l"/>
            <a:r>
              <a:rPr sz="1600" b="0" dirty="0">
                <a:solidFill>
                  <a:srgbClr val="CCCCCC"/>
                </a:solidFill>
              </a:rPr>
              <a:t>Journal Club  •  </a:t>
            </a:r>
            <a:r>
              <a:rPr lang="en-US" sz="1600" b="0" dirty="0">
                <a:solidFill>
                  <a:srgbClr val="CCCCCC"/>
                </a:solidFill>
              </a:rPr>
              <a:t>Wendao Liu</a:t>
            </a:r>
            <a:r>
              <a:rPr sz="1600" b="0" dirty="0">
                <a:solidFill>
                  <a:srgbClr val="CCCCCC"/>
                </a:solidFill>
              </a:rPr>
              <a:t>  •  </a:t>
            </a:r>
            <a:r>
              <a:rPr lang="en-US" sz="1600" b="0" dirty="0">
                <a:solidFill>
                  <a:srgbClr val="CCCCCC"/>
                </a:solidFill>
              </a:rPr>
              <a:t>4/17/2026</a:t>
            </a:r>
            <a:endParaRPr sz="1600" b="0" dirty="0">
              <a:solidFill>
                <a:srgbClr val="CCCCCC"/>
              </a:solidFill>
            </a:endParaRPr>
          </a:p>
        </p:txBody>
      </p:sp>
      <p:sp>
        <p:nvSpPr>
          <p:cNvPr id="7" name="TextBox 6"/>
          <p:cNvSpPr txBox="1"/>
          <p:nvPr/>
        </p:nvSpPr>
        <p:spPr>
          <a:xfrm>
            <a:off x="548640" y="5577840"/>
            <a:ext cx="11064240" cy="548640"/>
          </a:xfrm>
          <a:prstGeom prst="rect">
            <a:avLst/>
          </a:prstGeom>
          <a:noFill/>
        </p:spPr>
        <p:txBody>
          <a:bodyPr wrap="square">
            <a:spAutoFit/>
          </a:bodyPr>
          <a:lstStyle/>
          <a:p>
            <a:pPr algn="l"/>
            <a:r>
              <a:rPr sz="1400" b="0">
                <a:solidFill>
                  <a:srgbClr val="88BBB8"/>
                </a:solidFill>
              </a:rPr>
              <a:t>Topics: Virtual Screening  •  Contrastive Learning  •  Drug Discovery  •  AlphaFold</a:t>
            </a:r>
          </a:p>
        </p:txBody>
      </p:sp>
      <p:pic>
        <p:nvPicPr>
          <p:cNvPr id="9" name="Picture 8">
            <a:extLst>
              <a:ext uri="{FF2B5EF4-FFF2-40B4-BE49-F238E27FC236}">
                <a16:creationId xmlns:a16="http://schemas.microsoft.com/office/drawing/2014/main" id="{15CEE692-F1D1-4B7B-94A3-CC136192E294}"/>
              </a:ext>
            </a:extLst>
          </p:cNvPr>
          <p:cNvPicPr>
            <a:picLocks noChangeAspect="1"/>
          </p:cNvPicPr>
          <p:nvPr/>
        </p:nvPicPr>
        <p:blipFill>
          <a:blip r:embed="rId3"/>
          <a:stretch>
            <a:fillRect/>
          </a:stretch>
        </p:blipFill>
        <p:spPr>
          <a:xfrm>
            <a:off x="4610501" y="2475104"/>
            <a:ext cx="7174063" cy="2371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Architecture: Dual Encoder</a:t>
            </a:r>
          </a:p>
        </p:txBody>
      </p:sp>
      <p:sp>
        <p:nvSpPr>
          <p:cNvPr id="4" name="TextBox 3"/>
          <p:cNvSpPr txBox="1"/>
          <p:nvPr/>
        </p:nvSpPr>
        <p:spPr>
          <a:xfrm>
            <a:off x="365760" y="1280160"/>
            <a:ext cx="11430000" cy="2626360"/>
          </a:xfrm>
          <a:prstGeom prst="rect">
            <a:avLst/>
          </a:prstGeom>
          <a:noFill/>
        </p:spPr>
        <p:txBody>
          <a:bodyPr wrap="square">
            <a:spAutoFit/>
          </a:bodyPr>
          <a:lstStyle/>
          <a:p>
            <a:pPr>
              <a:spcBef>
                <a:spcPts val="400"/>
              </a:spcBef>
            </a:pPr>
            <a:r>
              <a:rPr sz="2000" b="0" dirty="0">
                <a:solidFill>
                  <a:srgbClr val="2C2C2C"/>
                </a:solidFill>
              </a:rPr>
              <a:t>• Both encoders use Uni-Mol architecture — a transformer that takes 3D atomic coordinates as input</a:t>
            </a:r>
          </a:p>
          <a:p>
            <a:pPr>
              <a:spcBef>
                <a:spcPts val="400"/>
              </a:spcBef>
            </a:pPr>
            <a:r>
              <a:rPr sz="2000" b="1" dirty="0">
                <a:solidFill>
                  <a:srgbClr val="2C2C2C"/>
                </a:solidFill>
              </a:rPr>
              <a:t>• Pocket Encoder:</a:t>
            </a:r>
          </a:p>
          <a:p>
            <a:pPr lvl="1">
              <a:spcBef>
                <a:spcPts val="200"/>
              </a:spcBef>
            </a:pPr>
            <a:r>
              <a:rPr sz="1700" b="0" dirty="0">
                <a:solidFill>
                  <a:srgbClr val="2C2C2C"/>
                </a:solidFill>
              </a:rPr>
              <a:t>  – Input: protein fragments around binding site (residues within 10 Å of ligand)</a:t>
            </a:r>
          </a:p>
          <a:p>
            <a:pPr lvl="1">
              <a:spcBef>
                <a:spcPts val="200"/>
              </a:spcBef>
            </a:pPr>
            <a:r>
              <a:rPr lang="en-US" sz="1700" b="0" dirty="0">
                <a:solidFill>
                  <a:srgbClr val="2C2C2C"/>
                </a:solidFill>
              </a:rPr>
              <a:t>  </a:t>
            </a:r>
            <a:r>
              <a:rPr sz="1700" b="0" dirty="0">
                <a:solidFill>
                  <a:srgbClr val="2C2C2C"/>
                </a:solidFill>
              </a:rPr>
              <a:t>– Outputs a fixed-size pocket embedding vector</a:t>
            </a:r>
          </a:p>
          <a:p>
            <a:pPr>
              <a:spcBef>
                <a:spcPts val="400"/>
              </a:spcBef>
            </a:pPr>
            <a:r>
              <a:rPr sz="2000" b="1" dirty="0">
                <a:solidFill>
                  <a:srgbClr val="2C2C2C"/>
                </a:solidFill>
              </a:rPr>
              <a:t>• Molecule Encoder:</a:t>
            </a:r>
          </a:p>
          <a:p>
            <a:pPr lvl="1">
              <a:spcBef>
                <a:spcPts val="200"/>
              </a:spcBef>
            </a:pPr>
            <a:r>
              <a:rPr sz="1700" b="0" dirty="0">
                <a:solidFill>
                  <a:srgbClr val="2C2C2C"/>
                </a:solidFill>
              </a:rPr>
              <a:t>  – Input: 3D conformer of small molecule</a:t>
            </a:r>
            <a:endParaRPr lang="en-US" sz="1700" b="0" dirty="0">
              <a:solidFill>
                <a:srgbClr val="2C2C2C"/>
              </a:solidFill>
            </a:endParaRPr>
          </a:p>
          <a:p>
            <a:pPr lvl="1">
              <a:spcBef>
                <a:spcPts val="200"/>
              </a:spcBef>
            </a:pPr>
            <a:r>
              <a:rPr lang="en-US" sz="1700" b="0" dirty="0">
                <a:solidFill>
                  <a:srgbClr val="2C2C2C"/>
                </a:solidFill>
              </a:rPr>
              <a:t>  – Outputs a fixed-size molecular embedding vector (same size as pocket embedding vector)</a:t>
            </a:r>
          </a:p>
          <a:p>
            <a:pPr>
              <a:spcBef>
                <a:spcPts val="400"/>
              </a:spcBef>
            </a:pPr>
            <a:r>
              <a:rPr lang="en-US" sz="2000" b="1" dirty="0">
                <a:solidFill>
                  <a:srgbClr val="2C2C2C"/>
                </a:solidFill>
              </a:rPr>
              <a:t>• Contrastive loss: </a:t>
            </a:r>
            <a:r>
              <a:rPr lang="en-US" sz="2000" b="1" dirty="0" err="1">
                <a:solidFill>
                  <a:srgbClr val="2C2C2C"/>
                </a:solidFill>
              </a:rPr>
              <a:t>InfoNCE</a:t>
            </a:r>
            <a:r>
              <a:rPr lang="en-US" sz="2000" b="1" dirty="0">
                <a:solidFill>
                  <a:srgbClr val="2C2C2C"/>
                </a:solidFill>
              </a:rPr>
              <a:t> + bidirectional (</a:t>
            </a:r>
            <a:r>
              <a:rPr lang="en-US" sz="2000" b="1" dirty="0" err="1">
                <a:solidFill>
                  <a:srgbClr val="2C2C2C"/>
                </a:solidFill>
              </a:rPr>
              <a:t>ligand→pocket</a:t>
            </a:r>
            <a:r>
              <a:rPr lang="en-US" sz="2000" b="1" dirty="0">
                <a:solidFill>
                  <a:srgbClr val="2C2C2C"/>
                </a:solidFill>
              </a:rPr>
              <a:t> and </a:t>
            </a:r>
            <a:r>
              <a:rPr lang="en-US" sz="2000" b="1" dirty="0" err="1">
                <a:solidFill>
                  <a:srgbClr val="2C2C2C"/>
                </a:solidFill>
              </a:rPr>
              <a:t>pocket→ligand</a:t>
            </a:r>
            <a:r>
              <a:rPr lang="en-US" sz="2000" b="1" dirty="0">
                <a:solidFill>
                  <a:srgbClr val="2C2C2C"/>
                </a:solidFill>
              </a:rPr>
              <a:t>)</a:t>
            </a:r>
          </a:p>
        </p:txBody>
      </p:sp>
      <p:pic>
        <p:nvPicPr>
          <p:cNvPr id="7" name="Picture 6">
            <a:extLst>
              <a:ext uri="{FF2B5EF4-FFF2-40B4-BE49-F238E27FC236}">
                <a16:creationId xmlns:a16="http://schemas.microsoft.com/office/drawing/2014/main" id="{CE7EBFD9-F1EF-425F-81C1-43A02AF600E8}"/>
              </a:ext>
            </a:extLst>
          </p:cNvPr>
          <p:cNvPicPr>
            <a:picLocks noChangeAspect="1"/>
          </p:cNvPicPr>
          <p:nvPr/>
        </p:nvPicPr>
        <p:blipFill>
          <a:blip r:embed="rId3"/>
          <a:stretch>
            <a:fillRect/>
          </a:stretch>
        </p:blipFill>
        <p:spPr>
          <a:xfrm>
            <a:off x="707781" y="5014853"/>
            <a:ext cx="3496163" cy="847843"/>
          </a:xfrm>
          <a:prstGeom prst="rect">
            <a:avLst/>
          </a:prstGeom>
        </p:spPr>
      </p:pic>
      <p:pic>
        <p:nvPicPr>
          <p:cNvPr id="9" name="Picture 8">
            <a:extLst>
              <a:ext uri="{FF2B5EF4-FFF2-40B4-BE49-F238E27FC236}">
                <a16:creationId xmlns:a16="http://schemas.microsoft.com/office/drawing/2014/main" id="{5BE76875-CD19-48A5-9736-779EA5F74C95}"/>
              </a:ext>
            </a:extLst>
          </p:cNvPr>
          <p:cNvPicPr>
            <a:picLocks noChangeAspect="1"/>
          </p:cNvPicPr>
          <p:nvPr/>
        </p:nvPicPr>
        <p:blipFill>
          <a:blip r:embed="rId4"/>
          <a:stretch>
            <a:fillRect/>
          </a:stretch>
        </p:blipFill>
        <p:spPr>
          <a:xfrm>
            <a:off x="4296485" y="5033905"/>
            <a:ext cx="3477110" cy="809738"/>
          </a:xfrm>
          <a:prstGeom prst="rect">
            <a:avLst/>
          </a:prstGeom>
        </p:spPr>
      </p:pic>
      <p:pic>
        <p:nvPicPr>
          <p:cNvPr id="11" name="Picture 10">
            <a:extLst>
              <a:ext uri="{FF2B5EF4-FFF2-40B4-BE49-F238E27FC236}">
                <a16:creationId xmlns:a16="http://schemas.microsoft.com/office/drawing/2014/main" id="{E100AD6D-EE4A-4566-8730-787D1C8C6FCE}"/>
              </a:ext>
            </a:extLst>
          </p:cNvPr>
          <p:cNvPicPr>
            <a:picLocks noChangeAspect="1"/>
          </p:cNvPicPr>
          <p:nvPr/>
        </p:nvPicPr>
        <p:blipFill>
          <a:blip r:embed="rId5"/>
          <a:stretch>
            <a:fillRect/>
          </a:stretch>
        </p:blipFill>
        <p:spPr>
          <a:xfrm>
            <a:off x="7989788" y="5149155"/>
            <a:ext cx="1428949" cy="4286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dirty="0" err="1">
                <a:solidFill>
                  <a:srgbClr val="FFFFFF"/>
                </a:solidFill>
              </a:rPr>
              <a:t>GenPack</a:t>
            </a:r>
            <a:r>
              <a:rPr sz="3200" b="1" dirty="0">
                <a:solidFill>
                  <a:srgbClr val="FFFFFF"/>
                </a:solidFill>
              </a:rPr>
              <a:t>: </a:t>
            </a:r>
            <a:r>
              <a:rPr lang="en-US" sz="3200" b="1" dirty="0">
                <a:solidFill>
                  <a:srgbClr val="FFFFFF"/>
                </a:solidFill>
              </a:rPr>
              <a:t>Fixing </a:t>
            </a:r>
            <a:r>
              <a:rPr lang="en-US" sz="3200" b="1" dirty="0" err="1">
                <a:solidFill>
                  <a:srgbClr val="FFFFFF"/>
                </a:solidFill>
              </a:rPr>
              <a:t>AlphaFold</a:t>
            </a:r>
            <a:r>
              <a:rPr lang="en-US" sz="3200" b="1" dirty="0">
                <a:solidFill>
                  <a:srgbClr val="FFFFFF"/>
                </a:solidFill>
              </a:rPr>
              <a:t> Pockets</a:t>
            </a:r>
            <a:endParaRPr sz="3200" b="1" dirty="0">
              <a:solidFill>
                <a:srgbClr val="FFFFFF"/>
              </a:solidFill>
            </a:endParaRPr>
          </a:p>
        </p:txBody>
      </p:sp>
      <p:sp>
        <p:nvSpPr>
          <p:cNvPr id="4" name="TextBox 3"/>
          <p:cNvSpPr txBox="1"/>
          <p:nvPr/>
        </p:nvSpPr>
        <p:spPr>
          <a:xfrm>
            <a:off x="365760" y="1280160"/>
            <a:ext cx="11430000" cy="3241913"/>
          </a:xfrm>
          <a:prstGeom prst="rect">
            <a:avLst/>
          </a:prstGeom>
          <a:noFill/>
        </p:spPr>
        <p:txBody>
          <a:bodyPr wrap="square">
            <a:spAutoFit/>
          </a:bodyPr>
          <a:lstStyle/>
          <a:p>
            <a:pPr>
              <a:spcBef>
                <a:spcPts val="400"/>
              </a:spcBef>
            </a:pPr>
            <a:r>
              <a:rPr sz="2000" b="0" dirty="0">
                <a:solidFill>
                  <a:srgbClr val="2C2C2C"/>
                </a:solidFill>
              </a:rPr>
              <a:t>• Problem: AF2 apo structures have poorly defined binding pockets</a:t>
            </a:r>
          </a:p>
          <a:p>
            <a:pPr>
              <a:spcBef>
                <a:spcPts val="400"/>
              </a:spcBef>
            </a:pPr>
            <a:r>
              <a:rPr sz="2000" b="0" dirty="0">
                <a:solidFill>
                  <a:srgbClr val="2C2C2C"/>
                </a:solidFill>
              </a:rPr>
              <a:t>• Sidechain positions inaccurate → wrong pocket shape → degraded screening performance</a:t>
            </a:r>
          </a:p>
          <a:p>
            <a:pPr>
              <a:spcBef>
                <a:spcPts val="400"/>
              </a:spcBef>
            </a:pPr>
            <a:r>
              <a:rPr sz="2000" b="0" dirty="0">
                <a:solidFill>
                  <a:srgbClr val="2C2C2C"/>
                </a:solidFill>
              </a:rPr>
              <a:t>• Previous fix: IFD-MD (induced-fit docking + MD) — accurate but extremely slow (~days/pocket)</a:t>
            </a:r>
          </a:p>
          <a:p>
            <a:pPr>
              <a:spcBef>
                <a:spcPts val="400"/>
              </a:spcBef>
            </a:pPr>
            <a:r>
              <a:rPr sz="2000" b="1" dirty="0">
                <a:solidFill>
                  <a:srgbClr val="2C2C2C"/>
                </a:solidFill>
              </a:rPr>
              <a:t>• </a:t>
            </a:r>
            <a:r>
              <a:rPr sz="2000" b="1" dirty="0" err="1">
                <a:solidFill>
                  <a:srgbClr val="2C2C2C"/>
                </a:solidFill>
              </a:rPr>
              <a:t>GenPack</a:t>
            </a:r>
            <a:r>
              <a:rPr sz="2000" b="1" dirty="0">
                <a:solidFill>
                  <a:srgbClr val="2C2C2C"/>
                </a:solidFill>
              </a:rPr>
              <a:t> approach:</a:t>
            </a:r>
          </a:p>
          <a:p>
            <a:pPr lvl="1">
              <a:spcBef>
                <a:spcPts val="200"/>
              </a:spcBef>
            </a:pPr>
            <a:r>
              <a:rPr sz="1700" b="0" dirty="0">
                <a:solidFill>
                  <a:srgbClr val="2C2C2C"/>
                </a:solidFill>
              </a:rPr>
              <a:t>  – 1. Detect initial pocket using </a:t>
            </a:r>
            <a:r>
              <a:rPr sz="1700" b="0" dirty="0" err="1">
                <a:solidFill>
                  <a:srgbClr val="2C2C2C"/>
                </a:solidFill>
              </a:rPr>
              <a:t>Fpocket</a:t>
            </a:r>
            <a:r>
              <a:rPr sz="1700" b="0" dirty="0">
                <a:solidFill>
                  <a:srgbClr val="2C2C2C"/>
                </a:solidFill>
              </a:rPr>
              <a:t> (geometric pocket finder)</a:t>
            </a:r>
          </a:p>
          <a:p>
            <a:pPr lvl="1">
              <a:spcBef>
                <a:spcPts val="200"/>
              </a:spcBef>
            </a:pPr>
            <a:r>
              <a:rPr sz="1700" b="0" dirty="0">
                <a:solidFill>
                  <a:srgbClr val="2C2C2C"/>
                </a:solidFill>
              </a:rPr>
              <a:t>  – 2. Remove sidechain atoms from pocket residues</a:t>
            </a:r>
          </a:p>
          <a:p>
            <a:pPr lvl="1">
              <a:spcBef>
                <a:spcPts val="200"/>
              </a:spcBef>
            </a:pPr>
            <a:r>
              <a:rPr sz="1700" b="0" dirty="0">
                <a:solidFill>
                  <a:srgbClr val="2C2C2C"/>
                </a:solidFill>
              </a:rPr>
              <a:t>  – 3. Run AI-generative model conditioned on backbone → sample realistic sidechains</a:t>
            </a:r>
          </a:p>
          <a:p>
            <a:pPr lvl="1">
              <a:spcBef>
                <a:spcPts val="200"/>
              </a:spcBef>
            </a:pPr>
            <a:r>
              <a:rPr sz="1700" b="0" dirty="0">
                <a:solidFill>
                  <a:srgbClr val="2C2C2C"/>
                </a:solidFill>
              </a:rPr>
              <a:t>  – 4. Pack new sidechains and refine with physics-based force fiel</a:t>
            </a:r>
            <a:r>
              <a:rPr lang="en-US" sz="1700" b="0" dirty="0">
                <a:solidFill>
                  <a:srgbClr val="2C2C2C"/>
                </a:solidFill>
              </a:rPr>
              <a:t>d</a:t>
            </a:r>
          </a:p>
          <a:p>
            <a:pPr>
              <a:spcBef>
                <a:spcPts val="400"/>
              </a:spcBef>
            </a:pPr>
            <a:r>
              <a:rPr lang="en-US" sz="1800" b="0" dirty="0">
                <a:solidFill>
                  <a:srgbClr val="2C2C2C"/>
                </a:solidFill>
              </a:rPr>
              <a:t>• </a:t>
            </a:r>
            <a:r>
              <a:rPr lang="en-US" altLang="zh-CN" sz="1800" b="0" dirty="0">
                <a:solidFill>
                  <a:srgbClr val="2C2C2C"/>
                </a:solidFill>
              </a:rPr>
              <a:t>Outcome</a:t>
            </a:r>
            <a:r>
              <a:rPr lang="en-US" sz="1800" b="0" dirty="0">
                <a:solidFill>
                  <a:srgbClr val="2C2C2C"/>
                </a:solidFill>
              </a:rPr>
              <a:t>: Better binding pockets</a:t>
            </a:r>
          </a:p>
          <a:p>
            <a:pPr lvl="1">
              <a:spcBef>
                <a:spcPts val="200"/>
              </a:spcBef>
            </a:pPr>
            <a:endParaRPr lang="en-US" sz="1700" b="0" dirty="0">
              <a:solidFill>
                <a:srgbClr val="2C2C2C"/>
              </a:solidFill>
            </a:endParaRPr>
          </a:p>
        </p:txBody>
      </p:sp>
      <p:pic>
        <p:nvPicPr>
          <p:cNvPr id="6" name="Picture 5">
            <a:extLst>
              <a:ext uri="{FF2B5EF4-FFF2-40B4-BE49-F238E27FC236}">
                <a16:creationId xmlns:a16="http://schemas.microsoft.com/office/drawing/2014/main" id="{24FAA9AE-C9D7-4A56-8AE1-D25CF108AA69}"/>
              </a:ext>
            </a:extLst>
          </p:cNvPr>
          <p:cNvPicPr>
            <a:picLocks noChangeAspect="1"/>
          </p:cNvPicPr>
          <p:nvPr/>
        </p:nvPicPr>
        <p:blipFill>
          <a:blip r:embed="rId3"/>
          <a:stretch>
            <a:fillRect/>
          </a:stretch>
        </p:blipFill>
        <p:spPr>
          <a:xfrm>
            <a:off x="1491429" y="4400331"/>
            <a:ext cx="7935432" cy="16956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End-to-End Screening Pipeline</a:t>
            </a:r>
          </a:p>
        </p:txBody>
      </p:sp>
      <p:sp>
        <p:nvSpPr>
          <p:cNvPr id="4" name="TextBox 3"/>
          <p:cNvSpPr txBox="1"/>
          <p:nvPr/>
        </p:nvSpPr>
        <p:spPr>
          <a:xfrm>
            <a:off x="365760" y="1280160"/>
            <a:ext cx="11430000" cy="3272691"/>
          </a:xfrm>
          <a:prstGeom prst="rect">
            <a:avLst/>
          </a:prstGeom>
          <a:noFill/>
        </p:spPr>
        <p:txBody>
          <a:bodyPr wrap="square">
            <a:spAutoFit/>
          </a:bodyPr>
          <a:lstStyle/>
          <a:p>
            <a:pPr>
              <a:spcBef>
                <a:spcPts val="400"/>
              </a:spcBef>
            </a:pPr>
            <a:r>
              <a:rPr sz="2000" b="0" dirty="0">
                <a:solidFill>
                  <a:srgbClr val="2C2C2C"/>
                </a:solidFill>
              </a:rPr>
              <a:t>• Step 1 — Pocket Detection:  </a:t>
            </a:r>
            <a:r>
              <a:rPr sz="2000" b="0" dirty="0" err="1">
                <a:solidFill>
                  <a:srgbClr val="2C2C2C"/>
                </a:solidFill>
              </a:rPr>
              <a:t>Fpocket</a:t>
            </a:r>
            <a:r>
              <a:rPr sz="2000" b="0" dirty="0">
                <a:solidFill>
                  <a:srgbClr val="2C2C2C"/>
                </a:solidFill>
              </a:rPr>
              <a:t> detects binding sites; </a:t>
            </a:r>
            <a:r>
              <a:rPr sz="2000" b="0" dirty="0" err="1">
                <a:solidFill>
                  <a:srgbClr val="2C2C2C"/>
                </a:solidFill>
              </a:rPr>
              <a:t>GenPack</a:t>
            </a:r>
            <a:r>
              <a:rPr sz="2000" b="0" dirty="0">
                <a:solidFill>
                  <a:srgbClr val="2C2C2C"/>
                </a:solidFill>
              </a:rPr>
              <a:t> refines AF2 sidechain conformations</a:t>
            </a:r>
          </a:p>
          <a:p>
            <a:pPr>
              <a:spcBef>
                <a:spcPts val="400"/>
              </a:spcBef>
            </a:pPr>
            <a:r>
              <a:rPr sz="2000" b="0" dirty="0">
                <a:solidFill>
                  <a:srgbClr val="2C2C2C"/>
                </a:solidFill>
              </a:rPr>
              <a:t>• Step 2 — Pre-encoding (done once):</a:t>
            </a:r>
          </a:p>
          <a:p>
            <a:pPr lvl="1">
              <a:spcBef>
                <a:spcPts val="200"/>
              </a:spcBef>
            </a:pPr>
            <a:r>
              <a:rPr sz="1700" b="0" dirty="0">
                <a:solidFill>
                  <a:srgbClr val="2C2C2C"/>
                </a:solidFill>
              </a:rPr>
              <a:t>  – Encode all protein pockets → pocket embedding database</a:t>
            </a:r>
          </a:p>
          <a:p>
            <a:pPr lvl="1">
              <a:spcBef>
                <a:spcPts val="200"/>
              </a:spcBef>
            </a:pPr>
            <a:r>
              <a:rPr sz="1700" b="0" dirty="0">
                <a:solidFill>
                  <a:srgbClr val="2C2C2C"/>
                </a:solidFill>
              </a:rPr>
              <a:t>  – Encode all 500M molecules → molecule embedding database (stored)</a:t>
            </a:r>
          </a:p>
          <a:p>
            <a:pPr>
              <a:spcBef>
                <a:spcPts val="400"/>
              </a:spcBef>
            </a:pPr>
            <a:r>
              <a:rPr sz="2000" b="0" dirty="0">
                <a:solidFill>
                  <a:srgbClr val="2C2C2C"/>
                </a:solidFill>
              </a:rPr>
              <a:t>• Step 3 — Screening (milliseconds per target):</a:t>
            </a:r>
          </a:p>
          <a:p>
            <a:pPr lvl="1">
              <a:spcBef>
                <a:spcPts val="200"/>
              </a:spcBef>
            </a:pPr>
            <a:r>
              <a:rPr sz="1700" b="0" dirty="0">
                <a:solidFill>
                  <a:srgbClr val="2C2C2C"/>
                </a:solidFill>
              </a:rPr>
              <a:t>  – Cosine similarity search: top-N molecules for each pocket</a:t>
            </a:r>
          </a:p>
          <a:p>
            <a:pPr lvl="1">
              <a:spcBef>
                <a:spcPts val="200"/>
              </a:spcBef>
            </a:pPr>
            <a:r>
              <a:rPr sz="1700" b="0" dirty="0">
                <a:solidFill>
                  <a:srgbClr val="2C2C2C"/>
                </a:solidFill>
              </a:rPr>
              <a:t>  – </a:t>
            </a:r>
            <a:r>
              <a:rPr sz="1700" b="0" dirty="0" err="1">
                <a:solidFill>
                  <a:srgbClr val="2C2C2C"/>
                </a:solidFill>
              </a:rPr>
              <a:t>DrugCLIP</a:t>
            </a:r>
            <a:r>
              <a:rPr sz="1700" b="0" dirty="0">
                <a:solidFill>
                  <a:srgbClr val="2C2C2C"/>
                </a:solidFill>
              </a:rPr>
              <a:t>-S: sequential (38 s for 100K molecules); </a:t>
            </a:r>
            <a:r>
              <a:rPr sz="1700" b="0" dirty="0" err="1">
                <a:solidFill>
                  <a:srgbClr val="2C2C2C"/>
                </a:solidFill>
              </a:rPr>
              <a:t>DrugCLIP</a:t>
            </a:r>
            <a:r>
              <a:rPr sz="1700" b="0" dirty="0">
                <a:solidFill>
                  <a:srgbClr val="2C2C2C"/>
                </a:solidFill>
              </a:rPr>
              <a:t>-P: parallel GPU (23 </a:t>
            </a:r>
            <a:r>
              <a:rPr sz="1700" b="0" dirty="0" err="1">
                <a:solidFill>
                  <a:srgbClr val="2C2C2C"/>
                </a:solidFill>
              </a:rPr>
              <a:t>ms</a:t>
            </a:r>
            <a:r>
              <a:rPr sz="1700" b="0" dirty="0">
                <a:solidFill>
                  <a:srgbClr val="2C2C2C"/>
                </a:solidFill>
              </a:rPr>
              <a:t>)</a:t>
            </a:r>
            <a:endParaRPr lang="en-US" sz="1700" b="0" dirty="0">
              <a:solidFill>
                <a:srgbClr val="2C2C2C"/>
              </a:solidFill>
            </a:endParaRPr>
          </a:p>
          <a:p>
            <a:pPr lvl="1">
              <a:spcBef>
                <a:spcPts val="200"/>
              </a:spcBef>
            </a:pPr>
            <a:r>
              <a:rPr lang="en-US" sz="1700" b="0" dirty="0">
                <a:solidFill>
                  <a:srgbClr val="2C2C2C"/>
                </a:solidFill>
              </a:rPr>
              <a:t>  – Resources: </a:t>
            </a:r>
            <a:r>
              <a:rPr lang="en-US" sz="1700" b="0" dirty="0">
                <a:solidFill>
                  <a:srgbClr val="2C2C2C"/>
                </a:solidFill>
                <a:hlinkClick r:id="rId3"/>
              </a:rPr>
              <a:t>https://drugclip.com</a:t>
            </a:r>
            <a:r>
              <a:rPr lang="en-US" sz="1700" b="0" dirty="0">
                <a:solidFill>
                  <a:srgbClr val="2C2C2C"/>
                </a:solidFill>
              </a:rPr>
              <a:t> </a:t>
            </a:r>
            <a:endParaRPr sz="1700" b="0" dirty="0">
              <a:solidFill>
                <a:srgbClr val="2C2C2C"/>
              </a:solidFill>
            </a:endParaRPr>
          </a:p>
          <a:p>
            <a:pPr>
              <a:spcBef>
                <a:spcPts val="400"/>
              </a:spcBef>
            </a:pPr>
            <a:r>
              <a:rPr sz="2000" b="0" dirty="0">
                <a:solidFill>
                  <a:srgbClr val="2C2C2C"/>
                </a:solidFill>
              </a:rPr>
              <a:t>• Step 4 — Post-processing:  optional re-ranking with docking or affinity prediction (Boltz-2, </a:t>
            </a:r>
            <a:r>
              <a:rPr sz="2000" b="0" dirty="0" err="1">
                <a:solidFill>
                  <a:srgbClr val="2C2C2C"/>
                </a:solidFill>
              </a:rPr>
              <a:t>AuroBind</a:t>
            </a:r>
            <a:r>
              <a:rPr sz="2000" b="0" dirty="0">
                <a:solidFill>
                  <a:srgbClr val="2C2C2C"/>
                </a:solidFill>
              </a:rPr>
              <a:t>)</a:t>
            </a:r>
          </a:p>
          <a:p>
            <a:pPr>
              <a:spcBef>
                <a:spcPts val="400"/>
              </a:spcBef>
            </a:pPr>
            <a:r>
              <a:rPr sz="2000" b="0" dirty="0">
                <a:solidFill>
                  <a:srgbClr val="2C2C2C"/>
                </a:solidFill>
              </a:rPr>
              <a:t>• Step 5 — Validation:  </a:t>
            </a:r>
            <a:r>
              <a:rPr lang="en-US" sz="2000" b="0" i="0" u="none" strike="noStrike" baseline="0" dirty="0">
                <a:latin typeface="MillerDaily-Roman"/>
              </a:rPr>
              <a:t>surface plasmon resonance </a:t>
            </a:r>
            <a:r>
              <a:rPr lang="en-US" sz="1800" b="0" i="0" u="none" strike="noStrike" baseline="0" dirty="0">
                <a:latin typeface="MillerDaily-Roman"/>
              </a:rPr>
              <a:t>(</a:t>
            </a:r>
            <a:r>
              <a:rPr sz="2000" b="0" dirty="0">
                <a:solidFill>
                  <a:srgbClr val="2C2C2C"/>
                </a:solidFill>
              </a:rPr>
              <a:t>SPR</a:t>
            </a:r>
            <a:r>
              <a:rPr lang="en-US" sz="2000" b="0" dirty="0">
                <a:solidFill>
                  <a:srgbClr val="2C2C2C"/>
                </a:solidFill>
              </a:rPr>
              <a:t>)</a:t>
            </a:r>
            <a:r>
              <a:rPr sz="2000" b="0" dirty="0">
                <a:solidFill>
                  <a:srgbClr val="2C2C2C"/>
                </a:solidFill>
              </a:rPr>
              <a:t> binding assays, enzyme assays, cryo-EM for top hits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1828800"/>
            <a:ext cx="10058400" cy="640080"/>
          </a:xfrm>
          <a:prstGeom prst="rect">
            <a:avLst/>
          </a:prstGeom>
          <a:noFill/>
        </p:spPr>
        <p:txBody>
          <a:bodyPr wrap="square">
            <a:spAutoFit/>
          </a:bodyPr>
          <a:lstStyle/>
          <a:p>
            <a:pPr algn="ctr"/>
            <a:r>
              <a:rPr sz="2200" b="0">
                <a:solidFill>
                  <a:srgbClr val="B2DFDB"/>
                </a:solidFill>
              </a:rPr>
              <a:t>Section 3</a:t>
            </a:r>
          </a:p>
        </p:txBody>
      </p:sp>
      <p:sp>
        <p:nvSpPr>
          <p:cNvPr id="4" name="TextBox 3"/>
          <p:cNvSpPr txBox="1"/>
          <p:nvPr/>
        </p:nvSpPr>
        <p:spPr>
          <a:xfrm>
            <a:off x="914400" y="2468880"/>
            <a:ext cx="10058400" cy="1097280"/>
          </a:xfrm>
          <a:prstGeom prst="rect">
            <a:avLst/>
          </a:prstGeom>
          <a:noFill/>
        </p:spPr>
        <p:txBody>
          <a:bodyPr wrap="square">
            <a:spAutoFit/>
          </a:bodyPr>
          <a:lstStyle/>
          <a:p>
            <a:pPr algn="ctr"/>
            <a:r>
              <a:rPr sz="4400" b="1">
                <a:solidFill>
                  <a:srgbClr val="FFFFFF"/>
                </a:solidFill>
              </a:rPr>
              <a:t>Benchmarks &amp; Speed</a:t>
            </a:r>
          </a:p>
        </p:txBody>
      </p:sp>
      <p:sp>
        <p:nvSpPr>
          <p:cNvPr id="5" name="TextBox 4"/>
          <p:cNvSpPr txBox="1"/>
          <p:nvPr/>
        </p:nvSpPr>
        <p:spPr>
          <a:xfrm>
            <a:off x="1828800" y="3749039"/>
            <a:ext cx="8229600" cy="1371600"/>
          </a:xfrm>
          <a:prstGeom prst="rect">
            <a:avLst/>
          </a:prstGeom>
          <a:noFill/>
        </p:spPr>
        <p:txBody>
          <a:bodyPr wrap="square">
            <a:spAutoFit/>
          </a:bodyPr>
          <a:lstStyle/>
          <a:p>
            <a:pPr algn="ctr"/>
            <a:r>
              <a:rPr sz="2000" b="0">
                <a:solidFill>
                  <a:srgbClr val="CCEEEC"/>
                </a:solidFill>
              </a:rPr>
              <a:t>DUD-E · LIT-PCBA · Generalization · Speed comparison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Benchmark Datasets</a:t>
            </a:r>
          </a:p>
        </p:txBody>
      </p:sp>
      <p:sp>
        <p:nvSpPr>
          <p:cNvPr id="4" name="TextBox 3"/>
          <p:cNvSpPr txBox="1"/>
          <p:nvPr/>
        </p:nvSpPr>
        <p:spPr>
          <a:xfrm>
            <a:off x="274320" y="1280160"/>
            <a:ext cx="5669280" cy="2051844"/>
          </a:xfrm>
          <a:prstGeom prst="rect">
            <a:avLst/>
          </a:prstGeom>
          <a:noFill/>
        </p:spPr>
        <p:txBody>
          <a:bodyPr wrap="square">
            <a:spAutoFit/>
          </a:bodyPr>
          <a:lstStyle/>
          <a:p>
            <a:pPr>
              <a:spcBef>
                <a:spcPts val="400"/>
              </a:spcBef>
            </a:pPr>
            <a:r>
              <a:rPr sz="1900" b="0" dirty="0">
                <a:solidFill>
                  <a:srgbClr val="2C2C2C"/>
                </a:solidFill>
              </a:rPr>
              <a:t>• DUD-E (Directory of Useful Decoys Enhanced)</a:t>
            </a:r>
          </a:p>
          <a:p>
            <a:pPr>
              <a:spcBef>
                <a:spcPts val="400"/>
              </a:spcBef>
            </a:pPr>
            <a:r>
              <a:rPr sz="1900" b="0" dirty="0">
                <a:solidFill>
                  <a:srgbClr val="2C2C2C"/>
                </a:solidFill>
              </a:rPr>
              <a:t>  – 102 protein targets</a:t>
            </a:r>
          </a:p>
          <a:p>
            <a:pPr>
              <a:spcBef>
                <a:spcPts val="400"/>
              </a:spcBef>
            </a:pPr>
            <a:r>
              <a:rPr sz="1900" b="0" dirty="0">
                <a:solidFill>
                  <a:srgbClr val="2C2C2C"/>
                </a:solidFill>
              </a:rPr>
              <a:t>  – 22,886 active compounds</a:t>
            </a:r>
          </a:p>
          <a:p>
            <a:pPr>
              <a:spcBef>
                <a:spcPts val="400"/>
              </a:spcBef>
            </a:pPr>
            <a:r>
              <a:rPr sz="1900" b="0" dirty="0">
                <a:solidFill>
                  <a:srgbClr val="2C2C2C"/>
                </a:solidFill>
              </a:rPr>
              <a:t>  – 50× decoys per active (</a:t>
            </a:r>
            <a:r>
              <a:rPr lang="en-US" sz="1900" b="0" dirty="0">
                <a:solidFill>
                  <a:srgbClr val="2C2C2C"/>
                </a:solidFill>
              </a:rPr>
              <a:t>structurally </a:t>
            </a:r>
            <a:r>
              <a:rPr sz="1900" b="0" dirty="0">
                <a:solidFill>
                  <a:srgbClr val="2C2C2C"/>
                </a:solidFill>
              </a:rPr>
              <a:t>similar </a:t>
            </a:r>
            <a:r>
              <a:rPr lang="en-US" sz="1900" b="0" dirty="0">
                <a:solidFill>
                  <a:srgbClr val="2C2C2C"/>
                </a:solidFill>
              </a:rPr>
              <a:t>but not binding</a:t>
            </a:r>
            <a:r>
              <a:rPr sz="1900" b="0" dirty="0">
                <a:solidFill>
                  <a:srgbClr val="2C2C2C"/>
                </a:solidFill>
              </a:rPr>
              <a:t>)</a:t>
            </a:r>
          </a:p>
          <a:p>
            <a:pPr>
              <a:spcBef>
                <a:spcPts val="400"/>
              </a:spcBef>
            </a:pPr>
            <a:r>
              <a:rPr sz="1900" b="0" dirty="0">
                <a:solidFill>
                  <a:srgbClr val="2C2C2C"/>
                </a:solidFill>
              </a:rPr>
              <a:t>  – Standard benchmark for </a:t>
            </a:r>
            <a:r>
              <a:rPr lang="en-US" altLang="zh-CN" sz="1900" b="0" dirty="0">
                <a:solidFill>
                  <a:srgbClr val="2C2C2C"/>
                </a:solidFill>
              </a:rPr>
              <a:t>screening</a:t>
            </a:r>
            <a:endParaRPr sz="1900" b="0" dirty="0">
              <a:solidFill>
                <a:srgbClr val="2C2C2C"/>
              </a:solidFill>
            </a:endParaRPr>
          </a:p>
        </p:txBody>
      </p:sp>
      <p:sp>
        <p:nvSpPr>
          <p:cNvPr id="5" name="TextBox 4"/>
          <p:cNvSpPr txBox="1"/>
          <p:nvPr/>
        </p:nvSpPr>
        <p:spPr>
          <a:xfrm>
            <a:off x="6217920" y="1280160"/>
            <a:ext cx="5669280" cy="3667671"/>
          </a:xfrm>
          <a:prstGeom prst="rect">
            <a:avLst/>
          </a:prstGeom>
          <a:noFill/>
        </p:spPr>
        <p:txBody>
          <a:bodyPr wrap="square">
            <a:spAutoFit/>
          </a:bodyPr>
          <a:lstStyle/>
          <a:p>
            <a:pPr>
              <a:spcBef>
                <a:spcPts val="400"/>
              </a:spcBef>
            </a:pPr>
            <a:r>
              <a:rPr sz="1900" b="0" dirty="0">
                <a:solidFill>
                  <a:srgbClr val="2C2C2C"/>
                </a:solidFill>
              </a:rPr>
              <a:t>• LIT-PCBA (realistic HTS benchmark)</a:t>
            </a:r>
          </a:p>
          <a:p>
            <a:pPr>
              <a:spcBef>
                <a:spcPts val="400"/>
              </a:spcBef>
            </a:pPr>
            <a:r>
              <a:rPr sz="1900" b="0" dirty="0">
                <a:solidFill>
                  <a:srgbClr val="2C2C2C"/>
                </a:solidFill>
              </a:rPr>
              <a:t>  – 15 targets from real PubChem </a:t>
            </a:r>
            <a:r>
              <a:rPr sz="1900" b="0" dirty="0" err="1">
                <a:solidFill>
                  <a:srgbClr val="2C2C2C"/>
                </a:solidFill>
              </a:rPr>
              <a:t>BioAssay</a:t>
            </a:r>
            <a:r>
              <a:rPr sz="1900" b="0" dirty="0">
                <a:solidFill>
                  <a:srgbClr val="2C2C2C"/>
                </a:solidFill>
              </a:rPr>
              <a:t> HTS data</a:t>
            </a:r>
          </a:p>
          <a:p>
            <a:pPr>
              <a:spcBef>
                <a:spcPts val="400"/>
              </a:spcBef>
            </a:pPr>
            <a:r>
              <a:rPr sz="1900" b="0" dirty="0">
                <a:solidFill>
                  <a:srgbClr val="2C2C2C"/>
                </a:solidFill>
              </a:rPr>
              <a:t>  – ~1.4M tested compounds per target — true negatives</a:t>
            </a:r>
          </a:p>
          <a:p>
            <a:pPr>
              <a:spcBef>
                <a:spcPts val="400"/>
              </a:spcBef>
            </a:pPr>
            <a:r>
              <a:rPr sz="1900" b="0" dirty="0">
                <a:solidFill>
                  <a:srgbClr val="2C2C2C"/>
                </a:solidFill>
              </a:rPr>
              <a:t>  – Much harder and more realistic than DUD-E</a:t>
            </a:r>
          </a:p>
          <a:p>
            <a:pPr>
              <a:spcBef>
                <a:spcPts val="400"/>
              </a:spcBef>
            </a:pPr>
            <a:endParaRPr sz="1900" b="0" dirty="0">
              <a:solidFill>
                <a:srgbClr val="2C2C2C"/>
              </a:solidFill>
            </a:endParaRPr>
          </a:p>
          <a:p>
            <a:pPr>
              <a:spcBef>
                <a:spcPts val="400"/>
              </a:spcBef>
            </a:pPr>
            <a:r>
              <a:rPr sz="1900" b="0" dirty="0">
                <a:solidFill>
                  <a:srgbClr val="2C2C2C"/>
                </a:solidFill>
              </a:rPr>
              <a:t>• Metric: EF1% (Enrichment Factor at 1%)</a:t>
            </a:r>
          </a:p>
          <a:p>
            <a:pPr>
              <a:spcBef>
                <a:spcPts val="400"/>
              </a:spcBef>
            </a:pPr>
            <a:r>
              <a:rPr sz="1900" b="0" dirty="0">
                <a:solidFill>
                  <a:srgbClr val="2C2C2C"/>
                </a:solidFill>
              </a:rPr>
              <a:t>  – How many-fold more actives are in the top 1% than by random?</a:t>
            </a:r>
          </a:p>
          <a:p>
            <a:pPr>
              <a:spcBef>
                <a:spcPts val="400"/>
              </a:spcBef>
            </a:pPr>
            <a:r>
              <a:rPr sz="1900" b="0" dirty="0">
                <a:solidFill>
                  <a:srgbClr val="2C2C2C"/>
                </a:solidFill>
              </a:rPr>
              <a:t>  – EF1% = 1 means no better than random; higher is better</a:t>
            </a:r>
          </a:p>
        </p:txBody>
      </p:sp>
      <p:sp>
        <p:nvSpPr>
          <p:cNvPr id="6" name="Rectangle 5"/>
          <p:cNvSpPr/>
          <p:nvPr/>
        </p:nvSpPr>
        <p:spPr>
          <a:xfrm>
            <a:off x="6080760" y="1280160"/>
            <a:ext cx="18288" cy="5303520"/>
          </a:xfrm>
          <a:prstGeom prst="rect">
            <a:avLst/>
          </a:prstGeom>
          <a:solidFill>
            <a:srgbClr val="D0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8" name="Picture 7">
            <a:extLst>
              <a:ext uri="{FF2B5EF4-FFF2-40B4-BE49-F238E27FC236}">
                <a16:creationId xmlns:a16="http://schemas.microsoft.com/office/drawing/2014/main" id="{F49D8685-B163-4B57-8B53-0D2D4DF2A3D5}"/>
              </a:ext>
            </a:extLst>
          </p:cNvPr>
          <p:cNvPicPr>
            <a:picLocks noChangeAspect="1"/>
          </p:cNvPicPr>
          <p:nvPr/>
        </p:nvPicPr>
        <p:blipFill>
          <a:blip r:embed="rId3"/>
          <a:stretch>
            <a:fillRect/>
          </a:stretch>
        </p:blipFill>
        <p:spPr>
          <a:xfrm>
            <a:off x="829433" y="3624391"/>
            <a:ext cx="4336446" cy="2334386"/>
          </a:xfrm>
          <a:prstGeom prst="rect">
            <a:avLst/>
          </a:prstGeom>
        </p:spPr>
      </p:pic>
      <p:sp>
        <p:nvSpPr>
          <p:cNvPr id="9" name="TextBox 8">
            <a:extLst>
              <a:ext uri="{FF2B5EF4-FFF2-40B4-BE49-F238E27FC236}">
                <a16:creationId xmlns:a16="http://schemas.microsoft.com/office/drawing/2014/main" id="{61BD6885-7580-4603-8CA2-D09DED95C68C}"/>
              </a:ext>
            </a:extLst>
          </p:cNvPr>
          <p:cNvSpPr txBox="1"/>
          <p:nvPr/>
        </p:nvSpPr>
        <p:spPr>
          <a:xfrm>
            <a:off x="829433" y="6285297"/>
            <a:ext cx="4040950" cy="369332"/>
          </a:xfrm>
          <a:prstGeom prst="rect">
            <a:avLst/>
          </a:prstGeom>
          <a:noFill/>
        </p:spPr>
        <p:txBody>
          <a:bodyPr wrap="square" rtlCol="0">
            <a:spAutoFit/>
          </a:bodyPr>
          <a:lstStyle/>
          <a:p>
            <a:r>
              <a:rPr lang="en-US" altLang="zh-CN" dirty="0" err="1"/>
              <a:t>Mysinger</a:t>
            </a:r>
            <a:r>
              <a:rPr lang="en-US" altLang="zh-CN" dirty="0"/>
              <a:t> et al. J Med Chem 2012</a:t>
            </a:r>
            <a:endParaRPr lang="en-US" dirty="0"/>
          </a:p>
        </p:txBody>
      </p:sp>
      <p:sp>
        <p:nvSpPr>
          <p:cNvPr id="10" name="TextBox 9">
            <a:extLst>
              <a:ext uri="{FF2B5EF4-FFF2-40B4-BE49-F238E27FC236}">
                <a16:creationId xmlns:a16="http://schemas.microsoft.com/office/drawing/2014/main" id="{397949A5-B136-43B1-BD72-5EAFB34DD0FB}"/>
              </a:ext>
            </a:extLst>
          </p:cNvPr>
          <p:cNvSpPr txBox="1"/>
          <p:nvPr/>
        </p:nvSpPr>
        <p:spPr>
          <a:xfrm>
            <a:off x="6670363" y="6285297"/>
            <a:ext cx="4040950" cy="369332"/>
          </a:xfrm>
          <a:prstGeom prst="rect">
            <a:avLst/>
          </a:prstGeom>
          <a:noFill/>
        </p:spPr>
        <p:txBody>
          <a:bodyPr wrap="square" rtlCol="0">
            <a:spAutoFit/>
          </a:bodyPr>
          <a:lstStyle/>
          <a:p>
            <a:r>
              <a:rPr lang="en-US" altLang="zh-CN" dirty="0"/>
              <a:t>Nguyen et al. J Chem Inf Model 2020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584775"/>
          </a:xfrm>
          <a:prstGeom prst="rect">
            <a:avLst/>
          </a:prstGeom>
          <a:noFill/>
        </p:spPr>
        <p:txBody>
          <a:bodyPr wrap="square">
            <a:spAutoFit/>
          </a:bodyPr>
          <a:lstStyle/>
          <a:p>
            <a:pPr algn="l"/>
            <a:r>
              <a:rPr sz="3200" b="1" dirty="0">
                <a:solidFill>
                  <a:srgbClr val="FFFFFF"/>
                </a:solidFill>
              </a:rPr>
              <a:t>Benchmark Results</a:t>
            </a:r>
          </a:p>
        </p:txBody>
      </p:sp>
      <p:sp>
        <p:nvSpPr>
          <p:cNvPr id="4" name="Rectangle 3"/>
          <p:cNvSpPr/>
          <p:nvPr/>
        </p:nvSpPr>
        <p:spPr>
          <a:xfrm>
            <a:off x="365760" y="1280160"/>
            <a:ext cx="11430000" cy="4206240"/>
          </a:xfrm>
          <a:prstGeom prst="rect">
            <a:avLst/>
          </a:prstGeom>
          <a:solidFill>
            <a:srgbClr val="F0F0F0"/>
          </a:solidFill>
          <a:ln w="1270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1280160"/>
            <a:ext cx="11430000" cy="430887"/>
          </a:xfrm>
          <a:prstGeom prst="rect">
            <a:avLst/>
          </a:prstGeom>
          <a:noFill/>
        </p:spPr>
        <p:txBody>
          <a:bodyPr wrap="square">
            <a:spAutoFit/>
          </a:bodyPr>
          <a:lstStyle/>
          <a:p>
            <a:pPr algn="ctr"/>
            <a:r>
              <a:rPr sz="2200" b="0" dirty="0">
                <a:solidFill>
                  <a:srgbClr val="808080"/>
                </a:solidFill>
              </a:rPr>
              <a:t>EF1% bar chart: </a:t>
            </a:r>
            <a:r>
              <a:rPr sz="2200" b="0" dirty="0" err="1">
                <a:solidFill>
                  <a:srgbClr val="808080"/>
                </a:solidFill>
              </a:rPr>
              <a:t>DrugCLIP</a:t>
            </a:r>
            <a:r>
              <a:rPr sz="2200" b="0" dirty="0">
                <a:solidFill>
                  <a:srgbClr val="808080"/>
                </a:solidFill>
              </a:rPr>
              <a:t> vs. all baselines</a:t>
            </a:r>
          </a:p>
        </p:txBody>
      </p:sp>
      <p:sp>
        <p:nvSpPr>
          <p:cNvPr id="6" name="TextBox 5"/>
          <p:cNvSpPr txBox="1"/>
          <p:nvPr/>
        </p:nvSpPr>
        <p:spPr>
          <a:xfrm>
            <a:off x="365760" y="5577840"/>
            <a:ext cx="11430000" cy="523220"/>
          </a:xfrm>
          <a:prstGeom prst="rect">
            <a:avLst/>
          </a:prstGeom>
          <a:noFill/>
        </p:spPr>
        <p:txBody>
          <a:bodyPr wrap="square">
            <a:spAutoFit/>
          </a:bodyPr>
          <a:lstStyle/>
          <a:p>
            <a:pPr algn="ctr"/>
            <a:r>
              <a:rPr lang="en-US" sz="1400" b="0" dirty="0">
                <a:solidFill>
                  <a:srgbClr val="2C2C2C"/>
                </a:solidFill>
              </a:rPr>
              <a:t>EF1%: fold better than random</a:t>
            </a:r>
          </a:p>
          <a:p>
            <a:pPr algn="ctr"/>
            <a:r>
              <a:rPr sz="1400" b="0" dirty="0" err="1">
                <a:solidFill>
                  <a:srgbClr val="2C2C2C"/>
                </a:solidFill>
              </a:rPr>
              <a:t>DrugCLIP</a:t>
            </a:r>
            <a:r>
              <a:rPr sz="1400" b="0" dirty="0">
                <a:solidFill>
                  <a:srgbClr val="2C2C2C"/>
                </a:solidFill>
              </a:rPr>
              <a:t> achieves highest median EF1% on DUD-E, outperforming Glide-SP, Vina, PLANET, PFAM, and deep-learning baselines.</a:t>
            </a:r>
          </a:p>
        </p:txBody>
      </p:sp>
      <p:pic>
        <p:nvPicPr>
          <p:cNvPr id="10" name="Picture 9">
            <a:extLst>
              <a:ext uri="{FF2B5EF4-FFF2-40B4-BE49-F238E27FC236}">
                <a16:creationId xmlns:a16="http://schemas.microsoft.com/office/drawing/2014/main" id="{B9B8DDA6-7814-4204-B795-A1609D9DAA46}"/>
              </a:ext>
            </a:extLst>
          </p:cNvPr>
          <p:cNvPicPr>
            <a:picLocks noChangeAspect="1"/>
          </p:cNvPicPr>
          <p:nvPr/>
        </p:nvPicPr>
        <p:blipFill>
          <a:blip r:embed="rId3"/>
          <a:stretch>
            <a:fillRect/>
          </a:stretch>
        </p:blipFill>
        <p:spPr>
          <a:xfrm>
            <a:off x="2085975" y="1955262"/>
            <a:ext cx="8397875" cy="32869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584775"/>
          </a:xfrm>
          <a:prstGeom prst="rect">
            <a:avLst/>
          </a:prstGeom>
          <a:noFill/>
        </p:spPr>
        <p:txBody>
          <a:bodyPr wrap="square">
            <a:spAutoFit/>
          </a:bodyPr>
          <a:lstStyle/>
          <a:p>
            <a:pPr algn="l"/>
            <a:r>
              <a:rPr sz="3200" b="1" dirty="0">
                <a:solidFill>
                  <a:srgbClr val="FFFFFF"/>
                </a:solidFill>
              </a:rPr>
              <a:t>Generalization</a:t>
            </a:r>
          </a:p>
        </p:txBody>
      </p:sp>
      <p:sp>
        <p:nvSpPr>
          <p:cNvPr id="4" name="Rectangle 3"/>
          <p:cNvSpPr/>
          <p:nvPr/>
        </p:nvSpPr>
        <p:spPr>
          <a:xfrm>
            <a:off x="365760" y="1280160"/>
            <a:ext cx="11430000" cy="4206240"/>
          </a:xfrm>
          <a:prstGeom prst="rect">
            <a:avLst/>
          </a:prstGeom>
          <a:solidFill>
            <a:srgbClr val="F0F0F0"/>
          </a:solidFill>
          <a:ln w="1270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1280160"/>
            <a:ext cx="11430000" cy="430887"/>
          </a:xfrm>
          <a:prstGeom prst="rect">
            <a:avLst/>
          </a:prstGeom>
          <a:noFill/>
        </p:spPr>
        <p:txBody>
          <a:bodyPr wrap="square">
            <a:spAutoFit/>
          </a:bodyPr>
          <a:lstStyle/>
          <a:p>
            <a:pPr algn="ctr"/>
            <a:r>
              <a:rPr sz="2200" b="0" dirty="0">
                <a:solidFill>
                  <a:srgbClr val="808080"/>
                </a:solidFill>
              </a:rPr>
              <a:t>generalization at 30/60/90% similarity cutoffs</a:t>
            </a:r>
          </a:p>
        </p:txBody>
      </p:sp>
      <p:sp>
        <p:nvSpPr>
          <p:cNvPr id="6" name="TextBox 5"/>
          <p:cNvSpPr txBox="1"/>
          <p:nvPr/>
        </p:nvSpPr>
        <p:spPr>
          <a:xfrm>
            <a:off x="365760" y="5577840"/>
            <a:ext cx="11430000" cy="307777"/>
          </a:xfrm>
          <a:prstGeom prst="rect">
            <a:avLst/>
          </a:prstGeom>
          <a:noFill/>
        </p:spPr>
        <p:txBody>
          <a:bodyPr wrap="square">
            <a:spAutoFit/>
          </a:bodyPr>
          <a:lstStyle/>
          <a:p>
            <a:pPr algn="ctr"/>
            <a:r>
              <a:rPr sz="1400" b="0" dirty="0" err="1">
                <a:solidFill>
                  <a:srgbClr val="2C2C2C"/>
                </a:solidFill>
              </a:rPr>
              <a:t>DrugCLIP</a:t>
            </a:r>
            <a:r>
              <a:rPr sz="1400" b="0" dirty="0">
                <a:solidFill>
                  <a:srgbClr val="2C2C2C"/>
                </a:solidFill>
              </a:rPr>
              <a:t> maintains performance as training/test similarity drops</a:t>
            </a:r>
          </a:p>
        </p:txBody>
      </p:sp>
      <p:pic>
        <p:nvPicPr>
          <p:cNvPr id="8" name="Picture 7">
            <a:extLst>
              <a:ext uri="{FF2B5EF4-FFF2-40B4-BE49-F238E27FC236}">
                <a16:creationId xmlns:a16="http://schemas.microsoft.com/office/drawing/2014/main" id="{F6236A6A-F9B8-43D8-A13D-832949A821C3}"/>
              </a:ext>
            </a:extLst>
          </p:cNvPr>
          <p:cNvPicPr>
            <a:picLocks noChangeAspect="1"/>
          </p:cNvPicPr>
          <p:nvPr/>
        </p:nvPicPr>
        <p:blipFill>
          <a:blip r:embed="rId3"/>
          <a:stretch>
            <a:fillRect/>
          </a:stretch>
        </p:blipFill>
        <p:spPr>
          <a:xfrm>
            <a:off x="4150662" y="1955103"/>
            <a:ext cx="3607299" cy="2981885"/>
          </a:xfrm>
          <a:prstGeom prst="rect">
            <a:avLst/>
          </a:prstGeom>
        </p:spPr>
      </p:pic>
      <p:sp>
        <p:nvSpPr>
          <p:cNvPr id="7" name="TextBox 6">
            <a:extLst>
              <a:ext uri="{FF2B5EF4-FFF2-40B4-BE49-F238E27FC236}">
                <a16:creationId xmlns:a16="http://schemas.microsoft.com/office/drawing/2014/main" id="{336B03E8-3F57-4CE8-8744-69F150822A2E}"/>
              </a:ext>
            </a:extLst>
          </p:cNvPr>
          <p:cNvSpPr txBox="1"/>
          <p:nvPr/>
        </p:nvSpPr>
        <p:spPr>
          <a:xfrm>
            <a:off x="3705728" y="5006998"/>
            <a:ext cx="5553776" cy="369332"/>
          </a:xfrm>
          <a:prstGeom prst="rect">
            <a:avLst/>
          </a:prstGeom>
          <a:noFill/>
        </p:spPr>
        <p:txBody>
          <a:bodyPr wrap="square" rtlCol="0">
            <a:spAutoFit/>
          </a:bodyPr>
          <a:lstStyle/>
          <a:p>
            <a:r>
              <a:rPr lang="en-US" altLang="zh-CN" dirty="0"/>
              <a:t>Molecular</a:t>
            </a:r>
            <a:r>
              <a:rPr lang="en-US" dirty="0"/>
              <a:t> similarity between training and testing set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Speed: From Days to Milliseconds</a:t>
            </a:r>
          </a:p>
        </p:txBody>
      </p:sp>
      <p:sp>
        <p:nvSpPr>
          <p:cNvPr id="4" name="TextBox 3"/>
          <p:cNvSpPr txBox="1"/>
          <p:nvPr/>
        </p:nvSpPr>
        <p:spPr>
          <a:xfrm>
            <a:off x="365760" y="1280160"/>
            <a:ext cx="11430000" cy="3488134"/>
          </a:xfrm>
          <a:prstGeom prst="rect">
            <a:avLst/>
          </a:prstGeom>
          <a:noFill/>
        </p:spPr>
        <p:txBody>
          <a:bodyPr wrap="square">
            <a:spAutoFit/>
          </a:bodyPr>
          <a:lstStyle/>
          <a:p>
            <a:pPr>
              <a:spcBef>
                <a:spcPts val="400"/>
              </a:spcBef>
            </a:pPr>
            <a:r>
              <a:rPr sz="2000" b="0" dirty="0">
                <a:solidFill>
                  <a:srgbClr val="2C2C2C"/>
                </a:solidFill>
              </a:rPr>
              <a:t>• Time to screen 100K compounds against 1 target (A100 GPU or stated hardware):</a:t>
            </a:r>
          </a:p>
          <a:p>
            <a:pPr lvl="1">
              <a:spcBef>
                <a:spcPts val="200"/>
              </a:spcBef>
            </a:pPr>
            <a:r>
              <a:rPr sz="1700" b="0" dirty="0">
                <a:solidFill>
                  <a:srgbClr val="2C2C2C"/>
                </a:solidFill>
              </a:rPr>
              <a:t>  – Glide-SP:     ~3 days   (128 CPU cores)</a:t>
            </a:r>
          </a:p>
          <a:p>
            <a:pPr lvl="1">
              <a:spcBef>
                <a:spcPts val="200"/>
              </a:spcBef>
            </a:pPr>
            <a:r>
              <a:rPr sz="1700" b="0" dirty="0">
                <a:solidFill>
                  <a:srgbClr val="2C2C2C"/>
                </a:solidFill>
              </a:rPr>
              <a:t>  – Uni-Dock:    ~22 hours  (A100 GPU)</a:t>
            </a:r>
          </a:p>
          <a:p>
            <a:pPr lvl="1">
              <a:spcBef>
                <a:spcPts val="200"/>
              </a:spcBef>
            </a:pPr>
            <a:r>
              <a:rPr sz="1700" b="0" dirty="0">
                <a:solidFill>
                  <a:srgbClr val="2C2C2C"/>
                </a:solidFill>
              </a:rPr>
              <a:t>  – PLANET:       ~3 hours  (A100 GPU)</a:t>
            </a:r>
          </a:p>
          <a:p>
            <a:pPr lvl="1">
              <a:spcBef>
                <a:spcPts val="200"/>
              </a:spcBef>
            </a:pPr>
            <a:r>
              <a:rPr sz="1700" b="1" dirty="0">
                <a:solidFill>
                  <a:srgbClr val="2C2C2C"/>
                </a:solidFill>
              </a:rPr>
              <a:t>  – </a:t>
            </a:r>
            <a:r>
              <a:rPr sz="1700" b="1" dirty="0" err="1">
                <a:solidFill>
                  <a:srgbClr val="2C2C2C"/>
                </a:solidFill>
              </a:rPr>
              <a:t>DrugCLIP</a:t>
            </a:r>
            <a:r>
              <a:rPr sz="1700" b="1" dirty="0">
                <a:solidFill>
                  <a:srgbClr val="2C2C2C"/>
                </a:solidFill>
              </a:rPr>
              <a:t>-S:    38 s     (A100 GPU)</a:t>
            </a:r>
          </a:p>
          <a:p>
            <a:pPr lvl="1">
              <a:spcBef>
                <a:spcPts val="200"/>
              </a:spcBef>
            </a:pPr>
            <a:r>
              <a:rPr sz="1700" b="1" dirty="0">
                <a:solidFill>
                  <a:srgbClr val="1A7A6E"/>
                </a:solidFill>
              </a:rPr>
              <a:t>  – </a:t>
            </a:r>
            <a:r>
              <a:rPr sz="1700" b="1" dirty="0" err="1">
                <a:solidFill>
                  <a:srgbClr val="1A7A6E"/>
                </a:solidFill>
              </a:rPr>
              <a:t>DrugCLIP</a:t>
            </a:r>
            <a:r>
              <a:rPr sz="1700" b="1" dirty="0">
                <a:solidFill>
                  <a:srgbClr val="1A7A6E"/>
                </a:solidFill>
              </a:rPr>
              <a:t>-P:    23 </a:t>
            </a:r>
            <a:r>
              <a:rPr sz="1700" b="1" dirty="0" err="1">
                <a:solidFill>
                  <a:srgbClr val="1A7A6E"/>
                </a:solidFill>
              </a:rPr>
              <a:t>ms</a:t>
            </a:r>
            <a:r>
              <a:rPr sz="1700" b="1" dirty="0">
                <a:solidFill>
                  <a:srgbClr val="1A7A6E"/>
                </a:solidFill>
              </a:rPr>
              <a:t>    (A100 GPU, parallel)</a:t>
            </a:r>
          </a:p>
          <a:p>
            <a:pPr>
              <a:spcBef>
                <a:spcPts val="400"/>
              </a:spcBef>
            </a:pPr>
            <a:r>
              <a:rPr sz="2000" b="0" dirty="0">
                <a:solidFill>
                  <a:srgbClr val="2C2C2C"/>
                </a:solidFill>
              </a:rPr>
              <a:t> </a:t>
            </a:r>
          </a:p>
          <a:p>
            <a:pPr>
              <a:spcBef>
                <a:spcPts val="400"/>
              </a:spcBef>
            </a:pPr>
            <a:r>
              <a:rPr sz="2000" b="1" dirty="0">
                <a:solidFill>
                  <a:srgbClr val="2C2C2C"/>
                </a:solidFill>
              </a:rPr>
              <a:t>• Scaling advantage: O(M+N) vs O(M×N)</a:t>
            </a:r>
          </a:p>
          <a:p>
            <a:pPr lvl="1">
              <a:spcBef>
                <a:spcPts val="200"/>
              </a:spcBef>
            </a:pPr>
            <a:r>
              <a:rPr sz="1700" b="0" dirty="0">
                <a:solidFill>
                  <a:srgbClr val="2C2C2C"/>
                </a:solidFill>
              </a:rPr>
              <a:t>  – Docking: must re-run for every (target, molecule) pair</a:t>
            </a:r>
          </a:p>
          <a:p>
            <a:pPr lvl="1">
              <a:spcBef>
                <a:spcPts val="200"/>
              </a:spcBef>
            </a:pPr>
            <a:r>
              <a:rPr sz="1700" b="0" dirty="0">
                <a:solidFill>
                  <a:srgbClr val="2C2C2C"/>
                </a:solidFill>
              </a:rPr>
              <a:t>  – </a:t>
            </a:r>
            <a:r>
              <a:rPr sz="1700" b="0" dirty="0" err="1">
                <a:solidFill>
                  <a:srgbClr val="2C2C2C"/>
                </a:solidFill>
              </a:rPr>
              <a:t>DrugCLIP</a:t>
            </a:r>
            <a:r>
              <a:rPr sz="1700" b="0" dirty="0">
                <a:solidFill>
                  <a:srgbClr val="2C2C2C"/>
                </a:solidFill>
              </a:rPr>
              <a:t>: encode once, search always — cost grows linearly, not multiplicatively</a:t>
            </a:r>
          </a:p>
          <a:p>
            <a:pPr>
              <a:spcBef>
                <a:spcPts val="400"/>
              </a:spcBef>
            </a:pPr>
            <a:r>
              <a:rPr sz="2000" b="1" dirty="0">
                <a:solidFill>
                  <a:srgbClr val="1A7A6E"/>
                </a:solidFill>
              </a:rPr>
              <a:t>• Genome-wide screen (10K × 500M): ~1 day on 8× A100 GPUs</a:t>
            </a:r>
          </a:p>
        </p:txBody>
      </p:sp>
      <p:pic>
        <p:nvPicPr>
          <p:cNvPr id="6" name="Picture 5">
            <a:extLst>
              <a:ext uri="{FF2B5EF4-FFF2-40B4-BE49-F238E27FC236}">
                <a16:creationId xmlns:a16="http://schemas.microsoft.com/office/drawing/2014/main" id="{50660676-B53D-4F15-962F-38E9C55BE525}"/>
              </a:ext>
            </a:extLst>
          </p:cNvPr>
          <p:cNvPicPr>
            <a:picLocks noChangeAspect="1"/>
          </p:cNvPicPr>
          <p:nvPr/>
        </p:nvPicPr>
        <p:blipFill>
          <a:blip r:embed="rId3"/>
          <a:stretch>
            <a:fillRect/>
          </a:stretch>
        </p:blipFill>
        <p:spPr>
          <a:xfrm>
            <a:off x="8946972" y="2114353"/>
            <a:ext cx="2543530" cy="28197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584775"/>
          </a:xfrm>
          <a:prstGeom prst="rect">
            <a:avLst/>
          </a:prstGeom>
          <a:noFill/>
        </p:spPr>
        <p:txBody>
          <a:bodyPr wrap="square">
            <a:spAutoFit/>
          </a:bodyPr>
          <a:lstStyle/>
          <a:p>
            <a:pPr algn="l"/>
            <a:r>
              <a:rPr lang="en-US" altLang="zh-CN" sz="3200" b="1" dirty="0" err="1">
                <a:solidFill>
                  <a:srgbClr val="FFFFFF"/>
                </a:solidFill>
              </a:rPr>
              <a:t>GenPack</a:t>
            </a:r>
            <a:r>
              <a:rPr sz="3200" b="1" dirty="0">
                <a:solidFill>
                  <a:srgbClr val="FFFFFF"/>
                </a:solidFill>
              </a:rPr>
              <a:t>: </a:t>
            </a:r>
            <a:r>
              <a:rPr lang="en-US" sz="3200" b="1" dirty="0">
                <a:solidFill>
                  <a:srgbClr val="FFFFFF"/>
                </a:solidFill>
              </a:rPr>
              <a:t>Improving pocket structure</a:t>
            </a:r>
            <a:endParaRPr sz="3200" b="1" dirty="0">
              <a:solidFill>
                <a:srgbClr val="FFFFFF"/>
              </a:solidFill>
            </a:endParaRPr>
          </a:p>
        </p:txBody>
      </p:sp>
      <p:sp>
        <p:nvSpPr>
          <p:cNvPr id="4" name="TextBox 3"/>
          <p:cNvSpPr txBox="1"/>
          <p:nvPr/>
        </p:nvSpPr>
        <p:spPr>
          <a:xfrm>
            <a:off x="365760" y="1280160"/>
            <a:ext cx="11430000" cy="400110"/>
          </a:xfrm>
          <a:prstGeom prst="rect">
            <a:avLst/>
          </a:prstGeom>
          <a:noFill/>
        </p:spPr>
        <p:txBody>
          <a:bodyPr wrap="square">
            <a:spAutoFit/>
          </a:bodyPr>
          <a:lstStyle/>
          <a:p>
            <a:pPr>
              <a:spcBef>
                <a:spcPts val="400"/>
              </a:spcBef>
            </a:pPr>
            <a:r>
              <a:rPr lang="en-US" sz="2000" b="0" dirty="0">
                <a:solidFill>
                  <a:srgbClr val="2C2C2C"/>
                </a:solidFill>
              </a:rPr>
              <a:t>• Enhancing the screening power of AlphaFold2-predicted structures by increasing the EF1% value</a:t>
            </a:r>
            <a:endParaRPr lang="en-US" sz="2000" b="1" dirty="0">
              <a:solidFill>
                <a:srgbClr val="1A7A6E"/>
              </a:solidFill>
            </a:endParaRPr>
          </a:p>
        </p:txBody>
      </p:sp>
      <p:pic>
        <p:nvPicPr>
          <p:cNvPr id="7" name="Picture 6">
            <a:extLst>
              <a:ext uri="{FF2B5EF4-FFF2-40B4-BE49-F238E27FC236}">
                <a16:creationId xmlns:a16="http://schemas.microsoft.com/office/drawing/2014/main" id="{BFA0A226-28E9-4864-BF9E-AD80E04FDD01}"/>
              </a:ext>
            </a:extLst>
          </p:cNvPr>
          <p:cNvPicPr>
            <a:picLocks noChangeAspect="1"/>
          </p:cNvPicPr>
          <p:nvPr/>
        </p:nvPicPr>
        <p:blipFill>
          <a:blip r:embed="rId3"/>
          <a:stretch>
            <a:fillRect/>
          </a:stretch>
        </p:blipFill>
        <p:spPr>
          <a:xfrm>
            <a:off x="2567240" y="2762706"/>
            <a:ext cx="6458851" cy="3172268"/>
          </a:xfrm>
          <a:prstGeom prst="rect">
            <a:avLst/>
          </a:prstGeom>
        </p:spPr>
      </p:pic>
    </p:spTree>
    <p:extLst>
      <p:ext uri="{BB962C8B-B14F-4D97-AF65-F5344CB8AC3E}">
        <p14:creationId xmlns:p14="http://schemas.microsoft.com/office/powerpoint/2010/main" val="361988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1828800"/>
            <a:ext cx="10058400" cy="640080"/>
          </a:xfrm>
          <a:prstGeom prst="rect">
            <a:avLst/>
          </a:prstGeom>
          <a:noFill/>
        </p:spPr>
        <p:txBody>
          <a:bodyPr wrap="square">
            <a:spAutoFit/>
          </a:bodyPr>
          <a:lstStyle/>
          <a:p>
            <a:pPr algn="ctr"/>
            <a:r>
              <a:rPr sz="2200" b="0">
                <a:solidFill>
                  <a:srgbClr val="B2DFDB"/>
                </a:solidFill>
              </a:rPr>
              <a:t>Section 4</a:t>
            </a:r>
          </a:p>
        </p:txBody>
      </p:sp>
      <p:sp>
        <p:nvSpPr>
          <p:cNvPr id="4" name="TextBox 3"/>
          <p:cNvSpPr txBox="1"/>
          <p:nvPr/>
        </p:nvSpPr>
        <p:spPr>
          <a:xfrm>
            <a:off x="914400" y="2468880"/>
            <a:ext cx="10058400" cy="1097280"/>
          </a:xfrm>
          <a:prstGeom prst="rect">
            <a:avLst/>
          </a:prstGeom>
          <a:noFill/>
        </p:spPr>
        <p:txBody>
          <a:bodyPr wrap="square">
            <a:spAutoFit/>
          </a:bodyPr>
          <a:lstStyle/>
          <a:p>
            <a:pPr algn="ctr"/>
            <a:r>
              <a:rPr sz="4400" b="1">
                <a:solidFill>
                  <a:srgbClr val="FFFFFF"/>
                </a:solidFill>
              </a:rPr>
              <a:t>Wet-Lab Validation</a:t>
            </a:r>
          </a:p>
        </p:txBody>
      </p:sp>
      <p:sp>
        <p:nvSpPr>
          <p:cNvPr id="5" name="TextBox 4"/>
          <p:cNvSpPr txBox="1"/>
          <p:nvPr/>
        </p:nvSpPr>
        <p:spPr>
          <a:xfrm>
            <a:off x="1828800" y="3749039"/>
            <a:ext cx="8229600" cy="1371600"/>
          </a:xfrm>
          <a:prstGeom prst="rect">
            <a:avLst/>
          </a:prstGeom>
          <a:noFill/>
        </p:spPr>
        <p:txBody>
          <a:bodyPr wrap="square">
            <a:spAutoFit/>
          </a:bodyPr>
          <a:lstStyle/>
          <a:p>
            <a:pPr algn="ctr"/>
            <a:r>
              <a:rPr sz="2000" b="0">
                <a:solidFill>
                  <a:srgbClr val="CCEEEC"/>
                </a:solidFill>
              </a:rPr>
              <a:t>5-HT₂A · NET (cryo-EM) · TRIP12 (unexplored target)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1828800"/>
            <a:ext cx="10058400" cy="640080"/>
          </a:xfrm>
          <a:prstGeom prst="rect">
            <a:avLst/>
          </a:prstGeom>
          <a:noFill/>
        </p:spPr>
        <p:txBody>
          <a:bodyPr wrap="square">
            <a:spAutoFit/>
          </a:bodyPr>
          <a:lstStyle/>
          <a:p>
            <a:pPr algn="ctr"/>
            <a:r>
              <a:rPr sz="2200" b="0">
                <a:solidFill>
                  <a:srgbClr val="B2DFDB"/>
                </a:solidFill>
              </a:rPr>
              <a:t>Section 1</a:t>
            </a:r>
          </a:p>
        </p:txBody>
      </p:sp>
      <p:sp>
        <p:nvSpPr>
          <p:cNvPr id="4" name="TextBox 3"/>
          <p:cNvSpPr txBox="1"/>
          <p:nvPr/>
        </p:nvSpPr>
        <p:spPr>
          <a:xfrm>
            <a:off x="914400" y="2468880"/>
            <a:ext cx="10058400" cy="1097280"/>
          </a:xfrm>
          <a:prstGeom prst="rect">
            <a:avLst/>
          </a:prstGeom>
          <a:noFill/>
        </p:spPr>
        <p:txBody>
          <a:bodyPr wrap="square">
            <a:spAutoFit/>
          </a:bodyPr>
          <a:lstStyle/>
          <a:p>
            <a:pPr algn="ctr"/>
            <a:r>
              <a:rPr sz="4400" b="1">
                <a:solidFill>
                  <a:srgbClr val="FFFFFF"/>
                </a:solidFill>
              </a:rPr>
              <a:t>Context &amp; Motivation</a:t>
            </a:r>
          </a:p>
        </p:txBody>
      </p:sp>
      <p:sp>
        <p:nvSpPr>
          <p:cNvPr id="5" name="TextBox 4"/>
          <p:cNvSpPr txBox="1"/>
          <p:nvPr/>
        </p:nvSpPr>
        <p:spPr>
          <a:xfrm>
            <a:off x="1828800" y="3749039"/>
            <a:ext cx="8229600" cy="1371600"/>
          </a:xfrm>
          <a:prstGeom prst="rect">
            <a:avLst/>
          </a:prstGeom>
          <a:noFill/>
        </p:spPr>
        <p:txBody>
          <a:bodyPr wrap="square">
            <a:spAutoFit/>
          </a:bodyPr>
          <a:lstStyle/>
          <a:p>
            <a:pPr algn="ctr"/>
            <a:r>
              <a:rPr sz="2000" b="0">
                <a:solidFill>
                  <a:srgbClr val="CCEEEC"/>
                </a:solidFill>
              </a:rPr>
              <a:t>Why genome-wide virtual screening matters — and why it's hard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Experimental Validation Strategy</a:t>
            </a:r>
          </a:p>
        </p:txBody>
      </p:sp>
      <p:sp>
        <p:nvSpPr>
          <p:cNvPr id="4" name="TextBox 3"/>
          <p:cNvSpPr txBox="1"/>
          <p:nvPr/>
        </p:nvSpPr>
        <p:spPr>
          <a:xfrm>
            <a:off x="365760" y="1280160"/>
            <a:ext cx="11430000" cy="2913618"/>
          </a:xfrm>
          <a:prstGeom prst="rect">
            <a:avLst/>
          </a:prstGeom>
          <a:noFill/>
        </p:spPr>
        <p:txBody>
          <a:bodyPr wrap="square">
            <a:spAutoFit/>
          </a:bodyPr>
          <a:lstStyle/>
          <a:p>
            <a:pPr>
              <a:spcBef>
                <a:spcPts val="400"/>
              </a:spcBef>
            </a:pPr>
            <a:r>
              <a:rPr sz="2000" b="0" dirty="0">
                <a:solidFill>
                  <a:srgbClr val="2C2C2C"/>
                </a:solidFill>
              </a:rPr>
              <a:t>• </a:t>
            </a:r>
            <a:r>
              <a:rPr sz="2000" b="0" dirty="0" err="1">
                <a:solidFill>
                  <a:srgbClr val="2C2C2C"/>
                </a:solidFill>
              </a:rPr>
              <a:t>DrugCLIP</a:t>
            </a:r>
            <a:r>
              <a:rPr sz="2000" b="0" dirty="0">
                <a:solidFill>
                  <a:srgbClr val="2C2C2C"/>
                </a:solidFill>
              </a:rPr>
              <a:t> output: ranked molecule lists for each target</a:t>
            </a:r>
          </a:p>
          <a:p>
            <a:pPr>
              <a:spcBef>
                <a:spcPts val="400"/>
              </a:spcBef>
            </a:pPr>
            <a:r>
              <a:rPr sz="2000" b="0" dirty="0">
                <a:solidFill>
                  <a:srgbClr val="2C2C2C"/>
                </a:solidFill>
              </a:rPr>
              <a:t>• Hit selection: top-ranked compounds not known </a:t>
            </a:r>
            <a:r>
              <a:rPr lang="en-US" sz="2000" b="0" dirty="0">
                <a:solidFill>
                  <a:srgbClr val="2C2C2C"/>
                </a:solidFill>
              </a:rPr>
              <a:t>as </a:t>
            </a:r>
            <a:r>
              <a:rPr sz="2000" b="0" dirty="0">
                <a:solidFill>
                  <a:srgbClr val="2C2C2C"/>
                </a:solidFill>
              </a:rPr>
              <a:t>binders; filtered by drug-likeness (MW, </a:t>
            </a:r>
            <a:r>
              <a:rPr lang="en-US" sz="2000" b="0" dirty="0">
                <a:solidFill>
                  <a:srgbClr val="2C2C2C"/>
                </a:solidFill>
              </a:rPr>
              <a:t>QED</a:t>
            </a:r>
            <a:r>
              <a:rPr sz="2000" b="0" dirty="0">
                <a:solidFill>
                  <a:srgbClr val="2C2C2C"/>
                </a:solidFill>
              </a:rPr>
              <a:t>)</a:t>
            </a:r>
          </a:p>
          <a:p>
            <a:pPr>
              <a:spcBef>
                <a:spcPts val="400"/>
              </a:spcBef>
            </a:pPr>
            <a:r>
              <a:rPr sz="2000" b="0" dirty="0">
                <a:solidFill>
                  <a:srgbClr val="2C2C2C"/>
                </a:solidFill>
              </a:rPr>
              <a:t>• Compound sourcing: </a:t>
            </a:r>
            <a:r>
              <a:rPr sz="2000" b="0" dirty="0" err="1">
                <a:solidFill>
                  <a:srgbClr val="2C2C2C"/>
                </a:solidFill>
              </a:rPr>
              <a:t>ChemDiv</a:t>
            </a:r>
            <a:r>
              <a:rPr sz="2000" b="0" dirty="0">
                <a:solidFill>
                  <a:srgbClr val="2C2C2C"/>
                </a:solidFill>
              </a:rPr>
              <a:t> and </a:t>
            </a:r>
            <a:r>
              <a:rPr sz="2000" b="0" dirty="0" err="1">
                <a:solidFill>
                  <a:srgbClr val="2C2C2C"/>
                </a:solidFill>
              </a:rPr>
              <a:t>TargetMol</a:t>
            </a:r>
            <a:r>
              <a:rPr sz="2000" b="0" dirty="0">
                <a:solidFill>
                  <a:srgbClr val="2C2C2C"/>
                </a:solidFill>
              </a:rPr>
              <a:t> commercial libraries (~100 compounds per target)</a:t>
            </a:r>
          </a:p>
          <a:p>
            <a:pPr>
              <a:spcBef>
                <a:spcPts val="400"/>
              </a:spcBef>
            </a:pPr>
            <a:r>
              <a:rPr sz="2000" b="0" dirty="0">
                <a:solidFill>
                  <a:srgbClr val="2C2C2C"/>
                </a:solidFill>
              </a:rPr>
              <a:t>• Primary assay: radio-ligand transport assay (for transporters) or calcium flux / FLIPR (for GPCRs)</a:t>
            </a:r>
          </a:p>
          <a:p>
            <a:pPr>
              <a:spcBef>
                <a:spcPts val="400"/>
              </a:spcBef>
            </a:pPr>
            <a:r>
              <a:rPr sz="2000" b="0" dirty="0">
                <a:solidFill>
                  <a:srgbClr val="2C2C2C"/>
                </a:solidFill>
              </a:rPr>
              <a:t>• Confirmation: </a:t>
            </a:r>
            <a:r>
              <a:rPr sz="2000" b="1" dirty="0">
                <a:solidFill>
                  <a:srgbClr val="2C2C2C"/>
                </a:solidFill>
              </a:rPr>
              <a:t>SPR (surface plasmon resonance) for binding affinity (</a:t>
            </a:r>
            <a:r>
              <a:rPr lang="en-US" sz="2000" b="1" dirty="0" err="1">
                <a:solidFill>
                  <a:srgbClr val="2C2C2C"/>
                </a:solidFill>
              </a:rPr>
              <a:t>K</a:t>
            </a:r>
            <a:r>
              <a:rPr lang="en-US" altLang="zh-CN" sz="2000" b="1" baseline="-25000" dirty="0" err="1">
                <a:solidFill>
                  <a:srgbClr val="2C2C2C"/>
                </a:solidFill>
              </a:rPr>
              <a:t>d</a:t>
            </a:r>
            <a:r>
              <a:rPr sz="2000" b="1" dirty="0">
                <a:solidFill>
                  <a:srgbClr val="2C2C2C"/>
                </a:solidFill>
              </a:rPr>
              <a:t>)</a:t>
            </a:r>
          </a:p>
          <a:p>
            <a:pPr>
              <a:spcBef>
                <a:spcPts val="400"/>
              </a:spcBef>
            </a:pPr>
            <a:r>
              <a:rPr sz="2000" b="0" dirty="0">
                <a:solidFill>
                  <a:srgbClr val="2C2C2C"/>
                </a:solidFill>
              </a:rPr>
              <a:t>• Structural validation: cryo-EM for NET inhibitor binding pose</a:t>
            </a:r>
          </a:p>
          <a:p>
            <a:pPr>
              <a:spcBef>
                <a:spcPts val="400"/>
              </a:spcBef>
            </a:pPr>
            <a:r>
              <a:rPr sz="2000" b="0" dirty="0">
                <a:solidFill>
                  <a:srgbClr val="2C2C2C"/>
                </a:solidFill>
              </a:rPr>
              <a:t>• Enzyme assays for TRIP12 (E3 ubiquitin ligase activity)</a:t>
            </a:r>
          </a:p>
          <a:p>
            <a:pPr>
              <a:spcBef>
                <a:spcPts val="400"/>
              </a:spcBef>
            </a:pPr>
            <a:r>
              <a:rPr sz="2000" b="0" dirty="0">
                <a:solidFill>
                  <a:srgbClr val="2C2C2C"/>
                </a:solidFill>
              </a:rPr>
              <a:t>• Three targets studied: 5-HT₂A receptor, NET (norepinephrine transporter), TRIP12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584775"/>
          </a:xfrm>
          <a:prstGeom prst="rect">
            <a:avLst/>
          </a:prstGeom>
          <a:noFill/>
        </p:spPr>
        <p:txBody>
          <a:bodyPr wrap="square">
            <a:spAutoFit/>
          </a:bodyPr>
          <a:lstStyle/>
          <a:p>
            <a:pPr algn="l"/>
            <a:r>
              <a:rPr sz="3200" b="1" dirty="0">
                <a:solidFill>
                  <a:srgbClr val="FFFFFF"/>
                </a:solidFill>
              </a:rPr>
              <a:t>Validation: </a:t>
            </a:r>
            <a:r>
              <a:rPr lang="en-US" sz="3200" b="1" dirty="0">
                <a:solidFill>
                  <a:srgbClr val="FFFFFF"/>
                </a:solidFill>
              </a:rPr>
              <a:t>NET</a:t>
            </a:r>
            <a:endParaRPr sz="3200" b="1" dirty="0">
              <a:solidFill>
                <a:srgbClr val="FFFFFF"/>
              </a:solidFill>
            </a:endParaRPr>
          </a:p>
        </p:txBody>
      </p:sp>
      <p:sp>
        <p:nvSpPr>
          <p:cNvPr id="4" name="TextBox 3"/>
          <p:cNvSpPr txBox="1"/>
          <p:nvPr/>
        </p:nvSpPr>
        <p:spPr>
          <a:xfrm>
            <a:off x="365760" y="1280160"/>
            <a:ext cx="11430000" cy="2410916"/>
          </a:xfrm>
          <a:prstGeom prst="rect">
            <a:avLst/>
          </a:prstGeom>
          <a:noFill/>
        </p:spPr>
        <p:txBody>
          <a:bodyPr wrap="square">
            <a:spAutoFit/>
          </a:bodyPr>
          <a:lstStyle/>
          <a:p>
            <a:pPr>
              <a:spcBef>
                <a:spcPts val="400"/>
              </a:spcBef>
            </a:pPr>
            <a:r>
              <a:rPr sz="2000" b="0" dirty="0">
                <a:solidFill>
                  <a:srgbClr val="2C2C2C"/>
                </a:solidFill>
              </a:rPr>
              <a:t>• Target: </a:t>
            </a:r>
            <a:r>
              <a:rPr lang="en-US" sz="2000" b="0" dirty="0">
                <a:solidFill>
                  <a:srgbClr val="2C2C2C"/>
                </a:solidFill>
              </a:rPr>
              <a:t>NET</a:t>
            </a:r>
            <a:r>
              <a:rPr sz="2000" b="0" dirty="0">
                <a:solidFill>
                  <a:srgbClr val="2C2C2C"/>
                </a:solidFill>
              </a:rPr>
              <a:t>— for depression, </a:t>
            </a:r>
            <a:r>
              <a:rPr lang="en-US" sz="2000" b="0" dirty="0">
                <a:solidFill>
                  <a:srgbClr val="2C2C2C"/>
                </a:solidFill>
              </a:rPr>
              <a:t>ADHD</a:t>
            </a:r>
            <a:endParaRPr sz="2000" b="0" dirty="0">
              <a:solidFill>
                <a:srgbClr val="2C2C2C"/>
              </a:solidFill>
            </a:endParaRPr>
          </a:p>
          <a:p>
            <a:pPr>
              <a:spcBef>
                <a:spcPts val="400"/>
              </a:spcBef>
            </a:pPr>
            <a:r>
              <a:rPr sz="2000" b="0" dirty="0">
                <a:solidFill>
                  <a:srgbClr val="2C2C2C"/>
                </a:solidFill>
              </a:rPr>
              <a:t>• Screened </a:t>
            </a:r>
            <a:r>
              <a:rPr sz="2000" b="0" dirty="0" err="1">
                <a:solidFill>
                  <a:srgbClr val="2C2C2C"/>
                </a:solidFill>
              </a:rPr>
              <a:t>ChemDiv</a:t>
            </a:r>
            <a:r>
              <a:rPr sz="2000" b="0" dirty="0">
                <a:solidFill>
                  <a:srgbClr val="2C2C2C"/>
                </a:solidFill>
              </a:rPr>
              <a:t> library using </a:t>
            </a:r>
            <a:r>
              <a:rPr sz="2000" b="0" dirty="0" err="1">
                <a:solidFill>
                  <a:srgbClr val="2C2C2C"/>
                </a:solidFill>
              </a:rPr>
              <a:t>DrugCLIP</a:t>
            </a:r>
            <a:r>
              <a:rPr sz="2000" b="0" dirty="0">
                <a:solidFill>
                  <a:srgbClr val="2C2C2C"/>
                </a:solidFill>
              </a:rPr>
              <a:t> with experimental </a:t>
            </a:r>
            <a:r>
              <a:rPr lang="en-US" sz="2000" b="0" dirty="0">
                <a:solidFill>
                  <a:srgbClr val="2C2C2C"/>
                </a:solidFill>
              </a:rPr>
              <a:t>NET</a:t>
            </a:r>
            <a:r>
              <a:rPr sz="2000" b="0" dirty="0">
                <a:solidFill>
                  <a:srgbClr val="2C2C2C"/>
                </a:solidFill>
              </a:rPr>
              <a:t> crystal structure</a:t>
            </a:r>
          </a:p>
          <a:p>
            <a:pPr>
              <a:spcBef>
                <a:spcPts val="400"/>
              </a:spcBef>
            </a:pPr>
            <a:r>
              <a:rPr sz="2000" b="0" dirty="0">
                <a:solidFill>
                  <a:srgbClr val="2C2C2C"/>
                </a:solidFill>
              </a:rPr>
              <a:t>• Tested 100 top-ranked compounds in calcium flux assay (FLIPR) at 10 µM</a:t>
            </a:r>
          </a:p>
          <a:p>
            <a:pPr>
              <a:spcBef>
                <a:spcPts val="400"/>
              </a:spcBef>
            </a:pPr>
            <a:r>
              <a:rPr sz="2000" b="1" dirty="0">
                <a:solidFill>
                  <a:srgbClr val="2C2C2C"/>
                </a:solidFill>
              </a:rPr>
              <a:t>• Result: 15 compounds showed ≥</a:t>
            </a:r>
            <a:r>
              <a:rPr lang="en-US" sz="2000" b="1" dirty="0">
                <a:solidFill>
                  <a:srgbClr val="2C2C2C"/>
                </a:solidFill>
              </a:rPr>
              <a:t>6</a:t>
            </a:r>
            <a:r>
              <a:rPr sz="2000" b="1" dirty="0">
                <a:solidFill>
                  <a:srgbClr val="2C2C2C"/>
                </a:solidFill>
              </a:rPr>
              <a:t>0% inhibition / agonist activity</a:t>
            </a:r>
          </a:p>
          <a:p>
            <a:pPr>
              <a:spcBef>
                <a:spcPts val="400"/>
              </a:spcBef>
            </a:pPr>
            <a:r>
              <a:rPr sz="2000" b="1" dirty="0">
                <a:solidFill>
                  <a:srgbClr val="1A7A6E"/>
                </a:solidFill>
              </a:rPr>
              <a:t>• Two agonists with </a:t>
            </a:r>
            <a:r>
              <a:rPr lang="en-US" altLang="zh-CN" sz="2000" b="1" dirty="0">
                <a:solidFill>
                  <a:srgbClr val="1A7A6E"/>
                </a:solidFill>
              </a:rPr>
              <a:t>I</a:t>
            </a:r>
            <a:r>
              <a:rPr sz="2000" b="1" dirty="0">
                <a:solidFill>
                  <a:srgbClr val="1A7A6E"/>
                </a:solidFill>
              </a:rPr>
              <a:t>C₅₀ &lt; </a:t>
            </a:r>
            <a:r>
              <a:rPr lang="en-US" sz="2000" b="1" dirty="0">
                <a:solidFill>
                  <a:srgbClr val="1A7A6E"/>
                </a:solidFill>
              </a:rPr>
              <a:t>1.5</a:t>
            </a:r>
            <a:r>
              <a:rPr sz="2000" b="1" dirty="0">
                <a:solidFill>
                  <a:srgbClr val="1A7A6E"/>
                </a:solidFill>
              </a:rPr>
              <a:t> </a:t>
            </a:r>
            <a:r>
              <a:rPr lang="en-US" altLang="zh-CN" sz="2000" b="1" dirty="0" err="1">
                <a:solidFill>
                  <a:srgbClr val="1A7A6E"/>
                </a:solidFill>
              </a:rPr>
              <a:t>μ</a:t>
            </a:r>
            <a:r>
              <a:rPr sz="2000" b="1" dirty="0" err="1">
                <a:solidFill>
                  <a:srgbClr val="1A7A6E"/>
                </a:solidFill>
              </a:rPr>
              <a:t>M</a:t>
            </a:r>
            <a:r>
              <a:rPr sz="2000" b="1" dirty="0">
                <a:solidFill>
                  <a:srgbClr val="1A7A6E"/>
                </a:solidFill>
              </a:rPr>
              <a:t> (</a:t>
            </a:r>
            <a:r>
              <a:rPr lang="en-US" sz="2000" b="1" dirty="0">
                <a:solidFill>
                  <a:srgbClr val="1A7A6E"/>
                </a:solidFill>
              </a:rPr>
              <a:t>bupropion</a:t>
            </a:r>
            <a:r>
              <a:rPr sz="2000" b="1" dirty="0">
                <a:solidFill>
                  <a:srgbClr val="1A7A6E"/>
                </a:solidFill>
              </a:rPr>
              <a:t>):</a:t>
            </a:r>
          </a:p>
          <a:p>
            <a:pPr lvl="1">
              <a:spcBef>
                <a:spcPts val="200"/>
              </a:spcBef>
            </a:pPr>
            <a:r>
              <a:rPr sz="1700" b="0" dirty="0">
                <a:solidFill>
                  <a:srgbClr val="2C2C2C"/>
                </a:solidFill>
              </a:rPr>
              <a:t>  – Both validated in follow-up multicycle SPR assays (</a:t>
            </a:r>
            <a:r>
              <a:rPr lang="en-US" sz="1800" b="0" dirty="0" err="1">
                <a:solidFill>
                  <a:srgbClr val="2C2C2C"/>
                </a:solidFill>
              </a:rPr>
              <a:t>K</a:t>
            </a:r>
            <a:r>
              <a:rPr lang="en-US" altLang="zh-CN" sz="1800" b="0" baseline="-25000" dirty="0" err="1">
                <a:solidFill>
                  <a:srgbClr val="2C2C2C"/>
                </a:solidFill>
              </a:rPr>
              <a:t>d</a:t>
            </a:r>
            <a:r>
              <a:rPr sz="1700" b="0" dirty="0">
                <a:solidFill>
                  <a:srgbClr val="2C2C2C"/>
                </a:solidFill>
              </a:rPr>
              <a:t> confirmed)</a:t>
            </a:r>
          </a:p>
          <a:p>
            <a:pPr lvl="1">
              <a:spcBef>
                <a:spcPts val="200"/>
              </a:spcBef>
            </a:pPr>
            <a:r>
              <a:rPr sz="1700" b="0" dirty="0">
                <a:solidFill>
                  <a:srgbClr val="2C2C2C"/>
                </a:solidFill>
              </a:rPr>
              <a:t>  – Structurally validated with cryo-EM (binding pose confirmed)</a:t>
            </a:r>
          </a:p>
        </p:txBody>
      </p:sp>
      <p:pic>
        <p:nvPicPr>
          <p:cNvPr id="6" name="Picture 5">
            <a:extLst>
              <a:ext uri="{FF2B5EF4-FFF2-40B4-BE49-F238E27FC236}">
                <a16:creationId xmlns:a16="http://schemas.microsoft.com/office/drawing/2014/main" id="{BBD2061F-A222-4553-A454-DACF3CB08BB8}"/>
              </a:ext>
            </a:extLst>
          </p:cNvPr>
          <p:cNvPicPr>
            <a:picLocks noChangeAspect="1"/>
          </p:cNvPicPr>
          <p:nvPr/>
        </p:nvPicPr>
        <p:blipFill>
          <a:blip r:embed="rId3"/>
          <a:stretch>
            <a:fillRect/>
          </a:stretch>
        </p:blipFill>
        <p:spPr>
          <a:xfrm>
            <a:off x="393065" y="3691076"/>
            <a:ext cx="11430000" cy="28276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Validation: NET Inhibitors Confirmed by Cryo-EM</a:t>
            </a:r>
          </a:p>
        </p:txBody>
      </p:sp>
      <p:sp>
        <p:nvSpPr>
          <p:cNvPr id="4" name="Rectangle 3"/>
          <p:cNvSpPr/>
          <p:nvPr/>
        </p:nvSpPr>
        <p:spPr>
          <a:xfrm>
            <a:off x="365760" y="1280160"/>
            <a:ext cx="11430000" cy="4206240"/>
          </a:xfrm>
          <a:prstGeom prst="rect">
            <a:avLst/>
          </a:prstGeom>
          <a:solidFill>
            <a:srgbClr val="F0F0F0"/>
          </a:solidFill>
          <a:ln w="1270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1280160"/>
            <a:ext cx="11430000" cy="430887"/>
          </a:xfrm>
          <a:prstGeom prst="rect">
            <a:avLst/>
          </a:prstGeom>
          <a:noFill/>
        </p:spPr>
        <p:txBody>
          <a:bodyPr wrap="square">
            <a:spAutoFit/>
          </a:bodyPr>
          <a:lstStyle/>
          <a:p>
            <a:pPr algn="ctr"/>
            <a:r>
              <a:rPr sz="2200" b="0" dirty="0">
                <a:solidFill>
                  <a:srgbClr val="808080"/>
                </a:solidFill>
              </a:rPr>
              <a:t>SPR binding curve + cryo-EM density map of 0086-0043 in NET pocket</a:t>
            </a:r>
          </a:p>
        </p:txBody>
      </p:sp>
      <p:sp>
        <p:nvSpPr>
          <p:cNvPr id="6" name="TextBox 5"/>
          <p:cNvSpPr txBox="1"/>
          <p:nvPr/>
        </p:nvSpPr>
        <p:spPr>
          <a:xfrm>
            <a:off x="365760" y="5577840"/>
            <a:ext cx="11430000" cy="523220"/>
          </a:xfrm>
          <a:prstGeom prst="rect">
            <a:avLst/>
          </a:prstGeom>
          <a:noFill/>
        </p:spPr>
        <p:txBody>
          <a:bodyPr wrap="square">
            <a:spAutoFit/>
          </a:bodyPr>
          <a:lstStyle/>
          <a:p>
            <a:pPr algn="ctr"/>
            <a:r>
              <a:rPr sz="1400" b="0" dirty="0">
                <a:solidFill>
                  <a:srgbClr val="2C2C2C"/>
                </a:solidFill>
              </a:rPr>
              <a:t>Compound 0086-0043: </a:t>
            </a:r>
            <a:r>
              <a:rPr lang="en-US" sz="1400" b="0" dirty="0" err="1">
                <a:solidFill>
                  <a:srgbClr val="2C2C2C"/>
                </a:solidFill>
              </a:rPr>
              <a:t>K</a:t>
            </a:r>
            <a:r>
              <a:rPr lang="en-US" altLang="zh-CN" sz="1400" b="0" baseline="-25000" dirty="0" err="1">
                <a:solidFill>
                  <a:srgbClr val="2C2C2C"/>
                </a:solidFill>
              </a:rPr>
              <a:t>d</a:t>
            </a:r>
            <a:r>
              <a:rPr sz="1400" b="0" dirty="0">
                <a:solidFill>
                  <a:srgbClr val="2C2C2C"/>
                </a:solidFill>
              </a:rPr>
              <a:t> = 1.14 µM by SPR; IC₅₀ = 0.31 µM. Cryo-EM structure (3.3 Å) confirms binding pose in NET. 5 of 15 screened NET inhibitors showed &gt;60% inhibition.</a:t>
            </a:r>
          </a:p>
        </p:txBody>
      </p:sp>
      <p:pic>
        <p:nvPicPr>
          <p:cNvPr id="10" name="Picture 9">
            <a:extLst>
              <a:ext uri="{FF2B5EF4-FFF2-40B4-BE49-F238E27FC236}">
                <a16:creationId xmlns:a16="http://schemas.microsoft.com/office/drawing/2014/main" id="{7782E276-EDB5-4EB9-8510-241B1564AFB8}"/>
              </a:ext>
            </a:extLst>
          </p:cNvPr>
          <p:cNvPicPr>
            <a:picLocks noChangeAspect="1"/>
          </p:cNvPicPr>
          <p:nvPr/>
        </p:nvPicPr>
        <p:blipFill>
          <a:blip r:embed="rId3"/>
          <a:stretch>
            <a:fillRect/>
          </a:stretch>
        </p:blipFill>
        <p:spPr>
          <a:xfrm>
            <a:off x="459588" y="2195340"/>
            <a:ext cx="11269648" cy="24673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TRIP12: An Unexplored Drug Target</a:t>
            </a:r>
          </a:p>
        </p:txBody>
      </p:sp>
      <p:sp>
        <p:nvSpPr>
          <p:cNvPr id="4" name="TextBox 3"/>
          <p:cNvSpPr txBox="1"/>
          <p:nvPr/>
        </p:nvSpPr>
        <p:spPr>
          <a:xfrm>
            <a:off x="365760" y="1280160"/>
            <a:ext cx="11430000" cy="3057247"/>
          </a:xfrm>
          <a:prstGeom prst="rect">
            <a:avLst/>
          </a:prstGeom>
          <a:noFill/>
        </p:spPr>
        <p:txBody>
          <a:bodyPr wrap="square">
            <a:spAutoFit/>
          </a:bodyPr>
          <a:lstStyle/>
          <a:p>
            <a:pPr>
              <a:spcBef>
                <a:spcPts val="400"/>
              </a:spcBef>
            </a:pPr>
            <a:r>
              <a:rPr sz="2000" b="0" dirty="0">
                <a:solidFill>
                  <a:srgbClr val="2C2C2C"/>
                </a:solidFill>
              </a:rPr>
              <a:t>• TRIP12</a:t>
            </a:r>
            <a:r>
              <a:rPr lang="en-US" sz="2000" b="0" dirty="0">
                <a:solidFill>
                  <a:srgbClr val="2C2C2C"/>
                </a:solidFill>
              </a:rPr>
              <a:t>: </a:t>
            </a:r>
            <a:r>
              <a:rPr sz="2000" b="0" dirty="0">
                <a:solidFill>
                  <a:srgbClr val="2C2C2C"/>
                </a:solidFill>
              </a:rPr>
              <a:t>Thyroid hormone Receptor Interacting Protein 12</a:t>
            </a:r>
          </a:p>
          <a:p>
            <a:pPr>
              <a:spcBef>
                <a:spcPts val="400"/>
              </a:spcBef>
            </a:pPr>
            <a:r>
              <a:rPr sz="2000" b="0" dirty="0">
                <a:solidFill>
                  <a:srgbClr val="2C2C2C"/>
                </a:solidFill>
              </a:rPr>
              <a:t>• Function: E3 ubiquitin ligase — regulates protein ubiquitination and degradation</a:t>
            </a:r>
          </a:p>
          <a:p>
            <a:pPr>
              <a:spcBef>
                <a:spcPts val="400"/>
              </a:spcBef>
            </a:pPr>
            <a:r>
              <a:rPr sz="2000" b="0" dirty="0">
                <a:solidFill>
                  <a:srgbClr val="2C2C2C"/>
                </a:solidFill>
              </a:rPr>
              <a:t>• Biological roles:</a:t>
            </a:r>
          </a:p>
          <a:p>
            <a:pPr lvl="1">
              <a:spcBef>
                <a:spcPts val="200"/>
              </a:spcBef>
            </a:pPr>
            <a:r>
              <a:rPr sz="1700" b="0" dirty="0">
                <a:solidFill>
                  <a:srgbClr val="2C2C2C"/>
                </a:solidFill>
              </a:rPr>
              <a:t>  – Regulates tumor suppressor stability → overexpressed in multiple cancers</a:t>
            </a:r>
          </a:p>
          <a:p>
            <a:pPr lvl="1">
              <a:spcBef>
                <a:spcPts val="200"/>
              </a:spcBef>
            </a:pPr>
            <a:r>
              <a:rPr sz="1700" b="0" dirty="0">
                <a:solidFill>
                  <a:srgbClr val="2C2C2C"/>
                </a:solidFill>
              </a:rPr>
              <a:t>  – Controls UBE4 ubiquitination → linked to neurodegenerative disease</a:t>
            </a:r>
          </a:p>
          <a:p>
            <a:pPr lvl="1">
              <a:spcBef>
                <a:spcPts val="200"/>
              </a:spcBef>
            </a:pPr>
            <a:r>
              <a:rPr sz="1700" b="0" dirty="0">
                <a:solidFill>
                  <a:srgbClr val="2C2C2C"/>
                </a:solidFill>
              </a:rPr>
              <a:t>  – Inhibits BRCA1 → DNA repair; linked to cancer cell survival</a:t>
            </a:r>
          </a:p>
          <a:p>
            <a:pPr>
              <a:spcBef>
                <a:spcPts val="400"/>
              </a:spcBef>
            </a:pPr>
            <a:r>
              <a:rPr sz="2000" b="1" dirty="0">
                <a:solidFill>
                  <a:srgbClr val="E86B1C"/>
                </a:solidFill>
              </a:rPr>
              <a:t>• Drug discovery status: NO reported small-molecule binders or inhibitors</a:t>
            </a:r>
          </a:p>
          <a:p>
            <a:pPr>
              <a:spcBef>
                <a:spcPts val="400"/>
              </a:spcBef>
            </a:pPr>
            <a:r>
              <a:rPr sz="2000" b="0" dirty="0">
                <a:solidFill>
                  <a:srgbClr val="2C2C2C"/>
                </a:solidFill>
              </a:rPr>
              <a:t>• No </a:t>
            </a:r>
            <a:r>
              <a:rPr sz="2000" b="0" dirty="0" err="1">
                <a:solidFill>
                  <a:srgbClr val="2C2C2C"/>
                </a:solidFill>
              </a:rPr>
              <a:t>holo</a:t>
            </a:r>
            <a:r>
              <a:rPr sz="2000" b="0" dirty="0">
                <a:solidFill>
                  <a:srgbClr val="2C2C2C"/>
                </a:solidFill>
              </a:rPr>
              <a:t> crystal structure; no ligand; starting from AF2 prediction only</a:t>
            </a:r>
          </a:p>
          <a:p>
            <a:pPr>
              <a:spcBef>
                <a:spcPts val="400"/>
              </a:spcBef>
            </a:pPr>
            <a:r>
              <a:rPr sz="2000" b="0" dirty="0">
                <a:solidFill>
                  <a:srgbClr val="2C2C2C"/>
                </a:solidFill>
              </a:rPr>
              <a:t>• This makes TRIP12 an ideal test case for </a:t>
            </a:r>
            <a:r>
              <a:rPr sz="2000" b="0" dirty="0" err="1">
                <a:solidFill>
                  <a:srgbClr val="2C2C2C"/>
                </a:solidFill>
              </a:rPr>
              <a:t>DrugCLIP</a:t>
            </a:r>
            <a:r>
              <a:rPr sz="2000" b="0" dirty="0">
                <a:solidFill>
                  <a:srgbClr val="2C2C2C"/>
                </a:solidFill>
              </a:rPr>
              <a:t> + </a:t>
            </a:r>
            <a:r>
              <a:rPr sz="2000" b="0" dirty="0" err="1">
                <a:solidFill>
                  <a:srgbClr val="2C2C2C"/>
                </a:solidFill>
              </a:rPr>
              <a:t>GenPack</a:t>
            </a:r>
            <a:r>
              <a:rPr sz="2000" b="0" dirty="0">
                <a:solidFill>
                  <a:srgbClr val="2C2C2C"/>
                </a:solidFill>
              </a:rPr>
              <a:t> on the dark proteome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TRIP12: Inhibitor Discovery Results</a:t>
            </a:r>
          </a:p>
        </p:txBody>
      </p:sp>
      <p:sp>
        <p:nvSpPr>
          <p:cNvPr id="4" name="Rectangle 3"/>
          <p:cNvSpPr/>
          <p:nvPr/>
        </p:nvSpPr>
        <p:spPr>
          <a:xfrm>
            <a:off x="365760" y="1280160"/>
            <a:ext cx="11430000" cy="4983480"/>
          </a:xfrm>
          <a:prstGeom prst="rect">
            <a:avLst/>
          </a:prstGeom>
          <a:solidFill>
            <a:srgbClr val="F0F0F0"/>
          </a:solidFill>
          <a:ln w="1270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379412" y="6263640"/>
            <a:ext cx="11430000" cy="523220"/>
          </a:xfrm>
          <a:prstGeom prst="rect">
            <a:avLst/>
          </a:prstGeom>
          <a:noFill/>
        </p:spPr>
        <p:txBody>
          <a:bodyPr wrap="square">
            <a:spAutoFit/>
          </a:bodyPr>
          <a:lstStyle/>
          <a:p>
            <a:pPr algn="ctr"/>
            <a:r>
              <a:rPr sz="1400" b="0" dirty="0">
                <a:solidFill>
                  <a:srgbClr val="2C2C2C"/>
                </a:solidFill>
              </a:rPr>
              <a:t>E599-0223: </a:t>
            </a:r>
            <a:r>
              <a:rPr lang="en-US" sz="1400" b="0" dirty="0" err="1">
                <a:solidFill>
                  <a:srgbClr val="2C2C2C"/>
                </a:solidFill>
              </a:rPr>
              <a:t>K</a:t>
            </a:r>
            <a:r>
              <a:rPr lang="en-US" altLang="zh-CN" sz="1400" b="0" baseline="-25000" dirty="0" err="1">
                <a:solidFill>
                  <a:srgbClr val="2C2C2C"/>
                </a:solidFill>
              </a:rPr>
              <a:t>d</a:t>
            </a:r>
            <a:r>
              <a:rPr sz="1400" b="0" dirty="0">
                <a:solidFill>
                  <a:srgbClr val="2C2C2C"/>
                </a:solidFill>
              </a:rPr>
              <a:t> = 10.8 µM, IC₅₀ confirmed by enzyme assay. G935-3912: </a:t>
            </a:r>
            <a:r>
              <a:rPr sz="1400" b="0" dirty="0" err="1">
                <a:solidFill>
                  <a:srgbClr val="2C2C2C"/>
                </a:solidFill>
              </a:rPr>
              <a:t>K</a:t>
            </a:r>
            <a:r>
              <a:rPr lang="en-US" altLang="zh-CN" sz="1400" b="0" baseline="-25000" dirty="0" err="1">
                <a:solidFill>
                  <a:srgbClr val="2C2C2C"/>
                </a:solidFill>
              </a:rPr>
              <a:t>d</a:t>
            </a:r>
            <a:r>
              <a:rPr sz="1400" b="0" dirty="0">
                <a:solidFill>
                  <a:srgbClr val="2C2C2C"/>
                </a:solidFill>
              </a:rPr>
              <a:t> = 11.9 µM. 17.5% hit rate (7/40 compounds) in SPR — remarkable for a target with zero prior binders.</a:t>
            </a:r>
          </a:p>
        </p:txBody>
      </p:sp>
      <p:pic>
        <p:nvPicPr>
          <p:cNvPr id="8" name="Picture 7">
            <a:extLst>
              <a:ext uri="{FF2B5EF4-FFF2-40B4-BE49-F238E27FC236}">
                <a16:creationId xmlns:a16="http://schemas.microsoft.com/office/drawing/2014/main" id="{40107A2E-74CA-4BBB-AB50-09C31767CA5D}"/>
              </a:ext>
            </a:extLst>
          </p:cNvPr>
          <p:cNvPicPr>
            <a:picLocks noChangeAspect="1"/>
          </p:cNvPicPr>
          <p:nvPr/>
        </p:nvPicPr>
        <p:blipFill>
          <a:blip r:embed="rId3"/>
          <a:stretch>
            <a:fillRect/>
          </a:stretch>
        </p:blipFill>
        <p:spPr>
          <a:xfrm>
            <a:off x="2611987" y="1234440"/>
            <a:ext cx="6846105" cy="4932947"/>
          </a:xfrm>
          <a:prstGeom prst="rect">
            <a:avLst/>
          </a:prstGeom>
        </p:spPr>
      </p:pic>
      <p:sp>
        <p:nvSpPr>
          <p:cNvPr id="9" name="TextBox 8">
            <a:extLst>
              <a:ext uri="{FF2B5EF4-FFF2-40B4-BE49-F238E27FC236}">
                <a16:creationId xmlns:a16="http://schemas.microsoft.com/office/drawing/2014/main" id="{21A82680-A3EA-4B69-8303-AC869B3DA459}"/>
              </a:ext>
            </a:extLst>
          </p:cNvPr>
          <p:cNvSpPr txBox="1"/>
          <p:nvPr/>
        </p:nvSpPr>
        <p:spPr>
          <a:xfrm rot="16200000">
            <a:off x="1713296" y="3105834"/>
            <a:ext cx="1568918" cy="646331"/>
          </a:xfrm>
          <a:prstGeom prst="rect">
            <a:avLst/>
          </a:prstGeom>
          <a:noFill/>
        </p:spPr>
        <p:txBody>
          <a:bodyPr wrap="square" rtlCol="0">
            <a:spAutoFit/>
          </a:bodyPr>
          <a:lstStyle/>
          <a:p>
            <a:r>
              <a:rPr lang="en-US" dirty="0"/>
              <a:t>Measurement of binding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1828800"/>
            <a:ext cx="10058400" cy="640080"/>
          </a:xfrm>
          <a:prstGeom prst="rect">
            <a:avLst/>
          </a:prstGeom>
          <a:noFill/>
        </p:spPr>
        <p:txBody>
          <a:bodyPr wrap="square">
            <a:spAutoFit/>
          </a:bodyPr>
          <a:lstStyle/>
          <a:p>
            <a:pPr algn="ctr"/>
            <a:r>
              <a:rPr sz="2200" b="0">
                <a:solidFill>
                  <a:srgbClr val="B2DFDB"/>
                </a:solidFill>
              </a:rPr>
              <a:t>Section 5</a:t>
            </a:r>
          </a:p>
        </p:txBody>
      </p:sp>
      <p:sp>
        <p:nvSpPr>
          <p:cNvPr id="4" name="TextBox 3"/>
          <p:cNvSpPr txBox="1"/>
          <p:nvPr/>
        </p:nvSpPr>
        <p:spPr>
          <a:xfrm>
            <a:off x="914400" y="2468880"/>
            <a:ext cx="10058400" cy="1097280"/>
          </a:xfrm>
          <a:prstGeom prst="rect">
            <a:avLst/>
          </a:prstGeom>
          <a:noFill/>
        </p:spPr>
        <p:txBody>
          <a:bodyPr wrap="square">
            <a:spAutoFit/>
          </a:bodyPr>
          <a:lstStyle/>
          <a:p>
            <a:pPr algn="ctr"/>
            <a:r>
              <a:rPr sz="4400" b="1">
                <a:solidFill>
                  <a:srgbClr val="FFFFFF"/>
                </a:solidFill>
              </a:rPr>
              <a:t>Genome-Wide Screen</a:t>
            </a:r>
          </a:p>
        </p:txBody>
      </p:sp>
      <p:sp>
        <p:nvSpPr>
          <p:cNvPr id="5" name="TextBox 4"/>
          <p:cNvSpPr txBox="1"/>
          <p:nvPr/>
        </p:nvSpPr>
        <p:spPr>
          <a:xfrm>
            <a:off x="1828800" y="3749039"/>
            <a:ext cx="8229600" cy="1371600"/>
          </a:xfrm>
          <a:prstGeom prst="rect">
            <a:avLst/>
          </a:prstGeom>
          <a:noFill/>
        </p:spPr>
        <p:txBody>
          <a:bodyPr wrap="square">
            <a:spAutoFit/>
          </a:bodyPr>
          <a:lstStyle/>
          <a:p>
            <a:pPr algn="ctr"/>
            <a:r>
              <a:rPr sz="2000" b="0">
                <a:solidFill>
                  <a:srgbClr val="CCEEEC"/>
                </a:solidFill>
              </a:rPr>
              <a:t>10,000 proteins · 500M compounds · GenomeScreenDB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The Genome-Wide Campaign</a:t>
            </a:r>
          </a:p>
        </p:txBody>
      </p:sp>
      <p:sp>
        <p:nvSpPr>
          <p:cNvPr id="4" name="TextBox 3"/>
          <p:cNvSpPr txBox="1"/>
          <p:nvPr/>
        </p:nvSpPr>
        <p:spPr>
          <a:xfrm>
            <a:off x="365760" y="1280160"/>
            <a:ext cx="11430000" cy="2913618"/>
          </a:xfrm>
          <a:prstGeom prst="rect">
            <a:avLst/>
          </a:prstGeom>
          <a:noFill/>
        </p:spPr>
        <p:txBody>
          <a:bodyPr wrap="square">
            <a:spAutoFit/>
          </a:bodyPr>
          <a:lstStyle/>
          <a:p>
            <a:pPr>
              <a:spcBef>
                <a:spcPts val="400"/>
              </a:spcBef>
            </a:pPr>
            <a:r>
              <a:rPr sz="2000" b="0" dirty="0">
                <a:solidFill>
                  <a:srgbClr val="2C2C2C"/>
                </a:solidFill>
              </a:rPr>
              <a:t>• Scale: ~10,000 AlphaFold2-predicted human proteins × 500 million compounds</a:t>
            </a:r>
          </a:p>
          <a:p>
            <a:pPr>
              <a:spcBef>
                <a:spcPts val="400"/>
              </a:spcBef>
            </a:pPr>
            <a:r>
              <a:rPr sz="2000" b="0" dirty="0">
                <a:solidFill>
                  <a:srgbClr val="2C2C2C"/>
                </a:solidFill>
              </a:rPr>
              <a:t>• Hardware: 8× NVIDIA A100 GPUs</a:t>
            </a:r>
          </a:p>
          <a:p>
            <a:pPr>
              <a:spcBef>
                <a:spcPts val="400"/>
              </a:spcBef>
            </a:pPr>
            <a:r>
              <a:rPr sz="2000" b="1" dirty="0">
                <a:solidFill>
                  <a:srgbClr val="1A7A6E"/>
                </a:solidFill>
              </a:rPr>
              <a:t>• Runtime: completed in ~1 day</a:t>
            </a:r>
          </a:p>
          <a:p>
            <a:pPr>
              <a:spcBef>
                <a:spcPts val="400"/>
              </a:spcBef>
            </a:pPr>
            <a:r>
              <a:rPr sz="2000" b="0" dirty="0">
                <a:solidFill>
                  <a:srgbClr val="2C2C2C"/>
                </a:solidFill>
              </a:rPr>
              <a:t>• Equivalent docking time estimate: tens of thousands of years</a:t>
            </a:r>
          </a:p>
          <a:p>
            <a:pPr>
              <a:spcBef>
                <a:spcPts val="400"/>
              </a:spcBef>
            </a:pPr>
            <a:r>
              <a:rPr sz="2000" b="0" dirty="0">
                <a:solidFill>
                  <a:srgbClr val="2C2C2C"/>
                </a:solidFill>
              </a:rPr>
              <a:t>• Output: &gt;2 million candidate molecules across &gt;20,000 pockets</a:t>
            </a:r>
          </a:p>
          <a:p>
            <a:pPr>
              <a:spcBef>
                <a:spcPts val="400"/>
              </a:spcBef>
            </a:pPr>
            <a:r>
              <a:rPr sz="2000" b="0" dirty="0">
                <a:solidFill>
                  <a:srgbClr val="2C2C2C"/>
                </a:solidFill>
              </a:rPr>
              <a:t>• Proteins selected: all human proteins with at least one detectable pocket in AF2 structure</a:t>
            </a:r>
          </a:p>
          <a:p>
            <a:pPr>
              <a:spcBef>
                <a:spcPts val="400"/>
              </a:spcBef>
            </a:pPr>
            <a:r>
              <a:rPr sz="2000" b="0" dirty="0">
                <a:solidFill>
                  <a:srgbClr val="2C2C2C"/>
                </a:solidFill>
              </a:rPr>
              <a:t>• Compound library: 500M drug-like molecules</a:t>
            </a:r>
          </a:p>
          <a:p>
            <a:pPr>
              <a:spcBef>
                <a:spcPts val="400"/>
              </a:spcBef>
            </a:pPr>
            <a:r>
              <a:rPr sz="2000" b="0" dirty="0">
                <a:solidFill>
                  <a:srgbClr val="2C2C2C"/>
                </a:solidFill>
              </a:rPr>
              <a:t>• Post-processing: top-100 molecules per pocket → stored in </a:t>
            </a:r>
            <a:r>
              <a:rPr sz="2000" b="0" dirty="0" err="1">
                <a:solidFill>
                  <a:srgbClr val="2C2C2C"/>
                </a:solidFill>
              </a:rPr>
              <a:t>GenomeScreenDB</a:t>
            </a:r>
            <a:r>
              <a:rPr sz="2000" b="0" dirty="0">
                <a:solidFill>
                  <a:srgbClr val="2C2C2C"/>
                </a:solidFill>
              </a:rPr>
              <a:t> database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GenomeScreenDB: An Open-Access Resource</a:t>
            </a:r>
          </a:p>
        </p:txBody>
      </p:sp>
      <p:sp>
        <p:nvSpPr>
          <p:cNvPr id="4" name="Rectangle 3"/>
          <p:cNvSpPr/>
          <p:nvPr/>
        </p:nvSpPr>
        <p:spPr>
          <a:xfrm>
            <a:off x="365760" y="1280160"/>
            <a:ext cx="11430000" cy="4206240"/>
          </a:xfrm>
          <a:prstGeom prst="rect">
            <a:avLst/>
          </a:prstGeom>
          <a:solidFill>
            <a:srgbClr val="F0F0F0"/>
          </a:solidFill>
          <a:ln w="1270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1280160"/>
            <a:ext cx="11430000" cy="430887"/>
          </a:xfrm>
          <a:prstGeom prst="rect">
            <a:avLst/>
          </a:prstGeom>
          <a:noFill/>
        </p:spPr>
        <p:txBody>
          <a:bodyPr wrap="square">
            <a:spAutoFit/>
          </a:bodyPr>
          <a:lstStyle/>
          <a:p>
            <a:pPr algn="ctr"/>
            <a:r>
              <a:rPr sz="2200" b="0" dirty="0">
                <a:solidFill>
                  <a:srgbClr val="808080"/>
                </a:solidFill>
              </a:rPr>
              <a:t>website screenshot of drugclip.com</a:t>
            </a:r>
            <a:r>
              <a:rPr lang="en-US" sz="2200" dirty="0">
                <a:solidFill>
                  <a:srgbClr val="808080"/>
                </a:solidFill>
              </a:rPr>
              <a:t>;</a:t>
            </a:r>
            <a:r>
              <a:rPr lang="zh-CN" altLang="en-US" sz="2200" dirty="0">
                <a:solidFill>
                  <a:srgbClr val="808080"/>
                </a:solidFill>
              </a:rPr>
              <a:t> </a:t>
            </a:r>
            <a:r>
              <a:rPr sz="2200" b="0" dirty="0">
                <a:solidFill>
                  <a:srgbClr val="808080"/>
                </a:solidFill>
              </a:rPr>
              <a:t>Venn diagram vs </a:t>
            </a:r>
            <a:r>
              <a:rPr sz="2200" b="0" dirty="0" err="1">
                <a:solidFill>
                  <a:srgbClr val="808080"/>
                </a:solidFill>
              </a:rPr>
              <a:t>ChEMBL</a:t>
            </a:r>
            <a:r>
              <a:rPr sz="2200" b="0" dirty="0">
                <a:solidFill>
                  <a:srgbClr val="808080"/>
                </a:solidFill>
              </a:rPr>
              <a:t> and </a:t>
            </a:r>
            <a:r>
              <a:rPr sz="2200" b="0" dirty="0" err="1">
                <a:solidFill>
                  <a:srgbClr val="808080"/>
                </a:solidFill>
              </a:rPr>
              <a:t>UniProt</a:t>
            </a:r>
            <a:endParaRPr sz="2200" b="0" dirty="0">
              <a:solidFill>
                <a:srgbClr val="808080"/>
              </a:solidFill>
            </a:endParaRPr>
          </a:p>
        </p:txBody>
      </p:sp>
      <p:sp>
        <p:nvSpPr>
          <p:cNvPr id="6" name="TextBox 5"/>
          <p:cNvSpPr txBox="1"/>
          <p:nvPr/>
        </p:nvSpPr>
        <p:spPr>
          <a:xfrm>
            <a:off x="365760" y="5577840"/>
            <a:ext cx="11430000" cy="1005840"/>
          </a:xfrm>
          <a:prstGeom prst="rect">
            <a:avLst/>
          </a:prstGeom>
          <a:noFill/>
        </p:spPr>
        <p:txBody>
          <a:bodyPr wrap="square">
            <a:spAutoFit/>
          </a:bodyPr>
          <a:lstStyle/>
          <a:p>
            <a:pPr algn="ctr"/>
            <a:r>
              <a:rPr sz="1400" b="0">
                <a:solidFill>
                  <a:srgbClr val="2C2C2C"/>
                </a:solidFill>
              </a:rPr>
              <a:t>GenomeScreenDB covers ~9,025 human protein targets with predicted hit molecules — 3× more than ChEMBL (~3,000 targets with known binders). Freely accessible at https://drugclip.com.</a:t>
            </a:r>
          </a:p>
        </p:txBody>
      </p:sp>
      <p:pic>
        <p:nvPicPr>
          <p:cNvPr id="8" name="Picture 7">
            <a:extLst>
              <a:ext uri="{FF2B5EF4-FFF2-40B4-BE49-F238E27FC236}">
                <a16:creationId xmlns:a16="http://schemas.microsoft.com/office/drawing/2014/main" id="{2D38F794-B66B-4EB3-9033-FF566AC389F4}"/>
              </a:ext>
            </a:extLst>
          </p:cNvPr>
          <p:cNvPicPr>
            <a:picLocks noChangeAspect="1"/>
          </p:cNvPicPr>
          <p:nvPr/>
        </p:nvPicPr>
        <p:blipFill>
          <a:blip r:embed="rId3"/>
          <a:stretch>
            <a:fillRect/>
          </a:stretch>
        </p:blipFill>
        <p:spPr>
          <a:xfrm>
            <a:off x="280869" y="2189360"/>
            <a:ext cx="11542196" cy="24792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Case Studies from the Genome-Wide Screen</a:t>
            </a:r>
          </a:p>
        </p:txBody>
      </p:sp>
      <p:sp>
        <p:nvSpPr>
          <p:cNvPr id="4" name="TextBox 3"/>
          <p:cNvSpPr txBox="1"/>
          <p:nvPr/>
        </p:nvSpPr>
        <p:spPr>
          <a:xfrm>
            <a:off x="365760" y="1280160"/>
            <a:ext cx="4716379" cy="5273238"/>
          </a:xfrm>
          <a:prstGeom prst="rect">
            <a:avLst/>
          </a:prstGeom>
          <a:noFill/>
        </p:spPr>
        <p:txBody>
          <a:bodyPr wrap="square">
            <a:spAutoFit/>
          </a:bodyPr>
          <a:lstStyle/>
          <a:p>
            <a:pPr>
              <a:spcBef>
                <a:spcPts val="400"/>
              </a:spcBef>
            </a:pPr>
            <a:r>
              <a:rPr sz="2000" b="0" dirty="0">
                <a:solidFill>
                  <a:srgbClr val="2C2C2C"/>
                </a:solidFill>
              </a:rPr>
              <a:t>• JNK3 (MAP kinase, anticancer target) — predicted hits overlap known inhibitor scaffolds</a:t>
            </a:r>
          </a:p>
          <a:p>
            <a:pPr>
              <a:spcBef>
                <a:spcPts val="400"/>
              </a:spcBef>
            </a:pPr>
            <a:r>
              <a:rPr sz="2000" b="0" dirty="0">
                <a:solidFill>
                  <a:srgbClr val="2C2C2C"/>
                </a:solidFill>
              </a:rPr>
              <a:t>• Sestrin2 (mTORC1 regulator, metabolic disease) — novel chemotypes identified</a:t>
            </a:r>
          </a:p>
          <a:p>
            <a:pPr>
              <a:spcBef>
                <a:spcPts val="400"/>
              </a:spcBef>
            </a:pPr>
            <a:r>
              <a:rPr sz="2000" b="0" dirty="0">
                <a:solidFill>
                  <a:srgbClr val="2C2C2C"/>
                </a:solidFill>
              </a:rPr>
              <a:t>• SLC45A2 (melanocyte transporter, cancer immunotherapy) — no prior binders; predicted molecules show drug-like properties</a:t>
            </a:r>
          </a:p>
          <a:p>
            <a:pPr>
              <a:spcBef>
                <a:spcPts val="400"/>
              </a:spcBef>
            </a:pPr>
            <a:r>
              <a:rPr sz="2000" b="0" dirty="0">
                <a:solidFill>
                  <a:srgbClr val="2C2C2C"/>
                </a:solidFill>
              </a:rPr>
              <a:t>• OR6A2 (olfactory receptor, expressed in colon cancer) — GPCRs are historically undrugged; </a:t>
            </a:r>
            <a:r>
              <a:rPr sz="2000" b="0" dirty="0" err="1">
                <a:solidFill>
                  <a:srgbClr val="2C2C2C"/>
                </a:solidFill>
              </a:rPr>
              <a:t>DrugCLIP</a:t>
            </a:r>
            <a:r>
              <a:rPr sz="2000" b="0" dirty="0">
                <a:solidFill>
                  <a:srgbClr val="2C2C2C"/>
                </a:solidFill>
              </a:rPr>
              <a:t> provides first computational hits</a:t>
            </a:r>
          </a:p>
          <a:p>
            <a:pPr>
              <a:spcBef>
                <a:spcPts val="400"/>
              </a:spcBef>
            </a:pPr>
            <a:endParaRPr sz="2000" b="0" dirty="0">
              <a:solidFill>
                <a:srgbClr val="2C2C2C"/>
              </a:solidFill>
            </a:endParaRPr>
          </a:p>
          <a:p>
            <a:pPr>
              <a:spcBef>
                <a:spcPts val="400"/>
              </a:spcBef>
            </a:pPr>
            <a:r>
              <a:rPr sz="2000" b="0" dirty="0">
                <a:solidFill>
                  <a:srgbClr val="2C2C2C"/>
                </a:solidFill>
              </a:rPr>
              <a:t>• targets cluster by protein family; molecule hits cluster by predicted binding</a:t>
            </a:r>
          </a:p>
        </p:txBody>
      </p:sp>
      <p:pic>
        <p:nvPicPr>
          <p:cNvPr id="6" name="Picture 5">
            <a:extLst>
              <a:ext uri="{FF2B5EF4-FFF2-40B4-BE49-F238E27FC236}">
                <a16:creationId xmlns:a16="http://schemas.microsoft.com/office/drawing/2014/main" id="{12A81BF9-5691-47E9-967D-3F49CAC76642}"/>
              </a:ext>
            </a:extLst>
          </p:cNvPr>
          <p:cNvPicPr>
            <a:picLocks noChangeAspect="1"/>
          </p:cNvPicPr>
          <p:nvPr/>
        </p:nvPicPr>
        <p:blipFill rotWithShape="1">
          <a:blip r:embed="rId3"/>
          <a:srcRect t="3579"/>
          <a:stretch/>
        </p:blipFill>
        <p:spPr>
          <a:xfrm>
            <a:off x="5082139" y="1280160"/>
            <a:ext cx="6948082" cy="55104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Opportunity: The Undrugged Genome</a:t>
            </a:r>
          </a:p>
        </p:txBody>
      </p:sp>
      <p:sp>
        <p:nvSpPr>
          <p:cNvPr id="4" name="TextBox 3"/>
          <p:cNvSpPr txBox="1"/>
          <p:nvPr/>
        </p:nvSpPr>
        <p:spPr>
          <a:xfrm>
            <a:off x="365760" y="1280160"/>
            <a:ext cx="11430000" cy="3005951"/>
          </a:xfrm>
          <a:prstGeom prst="rect">
            <a:avLst/>
          </a:prstGeom>
          <a:noFill/>
        </p:spPr>
        <p:txBody>
          <a:bodyPr wrap="square">
            <a:spAutoFit/>
          </a:bodyPr>
          <a:lstStyle/>
          <a:p>
            <a:pPr>
              <a:spcBef>
                <a:spcPts val="400"/>
              </a:spcBef>
            </a:pPr>
            <a:r>
              <a:rPr sz="2000" b="0" dirty="0">
                <a:solidFill>
                  <a:srgbClr val="2C2C2C"/>
                </a:solidFill>
              </a:rPr>
              <a:t>• ~6,000 of 10,000 screened human proteins have NO entries in </a:t>
            </a:r>
            <a:r>
              <a:rPr sz="2000" b="0" dirty="0" err="1">
                <a:solidFill>
                  <a:srgbClr val="2C2C2C"/>
                </a:solidFill>
              </a:rPr>
              <a:t>ChEMBL</a:t>
            </a:r>
            <a:r>
              <a:rPr sz="2000" b="0" dirty="0">
                <a:solidFill>
                  <a:srgbClr val="2C2C2C"/>
                </a:solidFill>
              </a:rPr>
              <a:t> (</a:t>
            </a:r>
            <a:r>
              <a:rPr lang="en-US" sz="2000" b="0" dirty="0">
                <a:solidFill>
                  <a:srgbClr val="2C2C2C"/>
                </a:solidFill>
              </a:rPr>
              <a:t>a manually curated database of bioactive molecules with drug-like properties</a:t>
            </a:r>
            <a:r>
              <a:rPr sz="2000" b="0" dirty="0">
                <a:solidFill>
                  <a:srgbClr val="2C2C2C"/>
                </a:solidFill>
              </a:rPr>
              <a:t>)</a:t>
            </a:r>
          </a:p>
          <a:p>
            <a:pPr>
              <a:spcBef>
                <a:spcPts val="400"/>
              </a:spcBef>
            </a:pPr>
            <a:r>
              <a:rPr sz="2000" b="0" dirty="0">
                <a:solidFill>
                  <a:srgbClr val="2C2C2C"/>
                </a:solidFill>
              </a:rPr>
              <a:t>• For these 'dark proteome' targets, </a:t>
            </a:r>
            <a:r>
              <a:rPr sz="2000" b="0" dirty="0" err="1">
                <a:solidFill>
                  <a:srgbClr val="2C2C2C"/>
                </a:solidFill>
              </a:rPr>
              <a:t>DrugCLIP</a:t>
            </a:r>
            <a:r>
              <a:rPr sz="2000" b="0" dirty="0">
                <a:solidFill>
                  <a:srgbClr val="2C2C2C"/>
                </a:solidFill>
              </a:rPr>
              <a:t> provides the first computational starting points</a:t>
            </a:r>
          </a:p>
          <a:p>
            <a:pPr>
              <a:spcBef>
                <a:spcPts val="400"/>
              </a:spcBef>
            </a:pPr>
            <a:r>
              <a:rPr sz="2000" b="0" dirty="0">
                <a:solidFill>
                  <a:srgbClr val="2C2C2C"/>
                </a:solidFill>
              </a:rPr>
              <a:t>• Database freely available — enables any lab to retrieve hits for their target of interest</a:t>
            </a:r>
          </a:p>
          <a:p>
            <a:pPr>
              <a:spcBef>
                <a:spcPts val="400"/>
              </a:spcBef>
            </a:pPr>
            <a:r>
              <a:rPr sz="2000" b="0" dirty="0">
                <a:solidFill>
                  <a:srgbClr val="2C2C2C"/>
                </a:solidFill>
              </a:rPr>
              <a:t>• Integration potential:</a:t>
            </a:r>
          </a:p>
          <a:p>
            <a:pPr lvl="1">
              <a:spcBef>
                <a:spcPts val="200"/>
              </a:spcBef>
            </a:pPr>
            <a:r>
              <a:rPr sz="1700" b="0" dirty="0">
                <a:solidFill>
                  <a:srgbClr val="2C2C2C"/>
                </a:solidFill>
              </a:rPr>
              <a:t>  – Boltz-2 / </a:t>
            </a:r>
            <a:r>
              <a:rPr sz="1700" b="0" dirty="0" err="1">
                <a:solidFill>
                  <a:srgbClr val="2C2C2C"/>
                </a:solidFill>
              </a:rPr>
              <a:t>AuroBind</a:t>
            </a:r>
            <a:r>
              <a:rPr sz="1700" b="0" dirty="0">
                <a:solidFill>
                  <a:srgbClr val="2C2C2C"/>
                </a:solidFill>
              </a:rPr>
              <a:t>: re-score </a:t>
            </a:r>
            <a:r>
              <a:rPr sz="1700" b="0" dirty="0" err="1">
                <a:solidFill>
                  <a:srgbClr val="2C2C2C"/>
                </a:solidFill>
              </a:rPr>
              <a:t>DrugCLIP</a:t>
            </a:r>
            <a:r>
              <a:rPr sz="1700" b="0" dirty="0">
                <a:solidFill>
                  <a:srgbClr val="2C2C2C"/>
                </a:solidFill>
              </a:rPr>
              <a:t> hits with structure-affinity co-prediction</a:t>
            </a:r>
          </a:p>
          <a:p>
            <a:pPr lvl="1">
              <a:spcBef>
                <a:spcPts val="200"/>
              </a:spcBef>
            </a:pPr>
            <a:r>
              <a:rPr sz="1700" b="0" dirty="0">
                <a:solidFill>
                  <a:srgbClr val="2C2C2C"/>
                </a:solidFill>
              </a:rPr>
              <a:t>  – Affinity prediction models: prioritize candidates for synthesis</a:t>
            </a:r>
          </a:p>
          <a:p>
            <a:pPr lvl="1">
              <a:spcBef>
                <a:spcPts val="200"/>
              </a:spcBef>
            </a:pPr>
            <a:r>
              <a:rPr sz="1700" b="0" dirty="0">
                <a:solidFill>
                  <a:srgbClr val="2C2C2C"/>
                </a:solidFill>
              </a:rPr>
              <a:t>  – Standard drug discovery workflow: </a:t>
            </a:r>
            <a:r>
              <a:rPr sz="1700" b="0" dirty="0" err="1">
                <a:solidFill>
                  <a:srgbClr val="2C2C2C"/>
                </a:solidFill>
              </a:rPr>
              <a:t>DrugCLIP</a:t>
            </a:r>
            <a:r>
              <a:rPr sz="1700" b="0" dirty="0">
                <a:solidFill>
                  <a:srgbClr val="2C2C2C"/>
                </a:solidFill>
              </a:rPr>
              <a:t> → </a:t>
            </a:r>
            <a:r>
              <a:rPr sz="1700" b="0" dirty="0" err="1">
                <a:solidFill>
                  <a:srgbClr val="2C2C2C"/>
                </a:solidFill>
              </a:rPr>
              <a:t>medchem</a:t>
            </a:r>
            <a:r>
              <a:rPr sz="1700" b="0" dirty="0">
                <a:solidFill>
                  <a:srgbClr val="2C2C2C"/>
                </a:solidFill>
              </a:rPr>
              <a:t> optimization → preclinical validation</a:t>
            </a:r>
          </a:p>
          <a:p>
            <a:pPr>
              <a:spcBef>
                <a:spcPts val="400"/>
              </a:spcBef>
            </a:pPr>
            <a:r>
              <a:rPr sz="2000" b="1" dirty="0">
                <a:solidFill>
                  <a:srgbClr val="1A7A6E"/>
                </a:solidFill>
              </a:rPr>
              <a:t>• Foundation for the 'post-</a:t>
            </a:r>
            <a:r>
              <a:rPr sz="2000" b="1" dirty="0" err="1">
                <a:solidFill>
                  <a:srgbClr val="1A7A6E"/>
                </a:solidFill>
              </a:rPr>
              <a:t>AlphaFold</a:t>
            </a:r>
            <a:r>
              <a:rPr sz="2000" b="1" dirty="0">
                <a:solidFill>
                  <a:srgbClr val="1A7A6E"/>
                </a:solidFill>
              </a:rPr>
              <a:t> era' of drug discovery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The Drug Discovery Crisis</a:t>
            </a:r>
          </a:p>
        </p:txBody>
      </p:sp>
      <p:sp>
        <p:nvSpPr>
          <p:cNvPr id="4" name="TextBox 3"/>
          <p:cNvSpPr txBox="1"/>
          <p:nvPr/>
        </p:nvSpPr>
        <p:spPr>
          <a:xfrm>
            <a:off x="365760" y="1280160"/>
            <a:ext cx="11430000" cy="2195473"/>
          </a:xfrm>
          <a:prstGeom prst="rect">
            <a:avLst/>
          </a:prstGeom>
          <a:noFill/>
        </p:spPr>
        <p:txBody>
          <a:bodyPr wrap="square">
            <a:spAutoFit/>
          </a:bodyPr>
          <a:lstStyle/>
          <a:p>
            <a:pPr>
              <a:spcBef>
                <a:spcPts val="400"/>
              </a:spcBef>
            </a:pPr>
            <a:r>
              <a:rPr sz="2000" b="0" dirty="0">
                <a:solidFill>
                  <a:srgbClr val="2C2C2C"/>
                </a:solidFill>
              </a:rPr>
              <a:t>• ~90% of druggable disease targets still lack any approved small-molecule therapy</a:t>
            </a:r>
          </a:p>
          <a:p>
            <a:pPr>
              <a:spcBef>
                <a:spcPts val="400"/>
              </a:spcBef>
            </a:pPr>
            <a:r>
              <a:rPr sz="2000" b="0" dirty="0">
                <a:solidFill>
                  <a:srgbClr val="2C2C2C"/>
                </a:solidFill>
              </a:rPr>
              <a:t>• Traditional drug discovery: 10–15 years, $1–2 billion per approved drug</a:t>
            </a:r>
          </a:p>
          <a:p>
            <a:pPr>
              <a:spcBef>
                <a:spcPts val="400"/>
              </a:spcBef>
            </a:pPr>
            <a:r>
              <a:rPr sz="2000" b="0" dirty="0">
                <a:solidFill>
                  <a:srgbClr val="2C2C2C"/>
                </a:solidFill>
              </a:rPr>
              <a:t>• Hit identification (finding a starting molecule) is the first major bottleneck</a:t>
            </a:r>
          </a:p>
          <a:p>
            <a:pPr>
              <a:spcBef>
                <a:spcPts val="400"/>
              </a:spcBef>
            </a:pPr>
            <a:r>
              <a:rPr sz="2000" b="0" dirty="0">
                <a:solidFill>
                  <a:srgbClr val="2C2C2C"/>
                </a:solidFill>
              </a:rPr>
              <a:t>• High-throughput screening (HTS) is expensive, </a:t>
            </a:r>
            <a:r>
              <a:rPr lang="en-US" altLang="zh-CN" sz="2000" b="0" dirty="0">
                <a:solidFill>
                  <a:srgbClr val="2C2C2C"/>
                </a:solidFill>
              </a:rPr>
              <a:t>and </a:t>
            </a:r>
            <a:r>
              <a:rPr sz="2000" b="0" dirty="0">
                <a:solidFill>
                  <a:srgbClr val="2C2C2C"/>
                </a:solidFill>
              </a:rPr>
              <a:t>limited to ~10M compounds</a:t>
            </a:r>
          </a:p>
          <a:p>
            <a:pPr>
              <a:spcBef>
                <a:spcPts val="400"/>
              </a:spcBef>
            </a:pPr>
            <a:r>
              <a:rPr sz="2000" b="0" dirty="0">
                <a:solidFill>
                  <a:srgbClr val="2C2C2C"/>
                </a:solidFill>
              </a:rPr>
              <a:t>• Virtual screening (VS) offers a computational shortcut: rank molecules before synthesis</a:t>
            </a:r>
          </a:p>
          <a:p>
            <a:pPr>
              <a:spcBef>
                <a:spcPts val="400"/>
              </a:spcBef>
            </a:pPr>
            <a:r>
              <a:rPr sz="2000" b="0" dirty="0">
                <a:solidFill>
                  <a:srgbClr val="E86B1C"/>
                </a:solidFill>
              </a:rPr>
              <a:t>• But current VS methods are far too slow for genome-scale applications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1828800"/>
            <a:ext cx="10058400" cy="640080"/>
          </a:xfrm>
          <a:prstGeom prst="rect">
            <a:avLst/>
          </a:prstGeom>
          <a:noFill/>
        </p:spPr>
        <p:txBody>
          <a:bodyPr wrap="square">
            <a:spAutoFit/>
          </a:bodyPr>
          <a:lstStyle/>
          <a:p>
            <a:pPr algn="ctr"/>
            <a:r>
              <a:rPr sz="2200" b="0">
                <a:solidFill>
                  <a:srgbClr val="B2DFDB"/>
                </a:solidFill>
              </a:rPr>
              <a:t>Section 6</a:t>
            </a:r>
          </a:p>
        </p:txBody>
      </p:sp>
      <p:sp>
        <p:nvSpPr>
          <p:cNvPr id="4" name="TextBox 3"/>
          <p:cNvSpPr txBox="1"/>
          <p:nvPr/>
        </p:nvSpPr>
        <p:spPr>
          <a:xfrm>
            <a:off x="914400" y="2468880"/>
            <a:ext cx="10058400" cy="769441"/>
          </a:xfrm>
          <a:prstGeom prst="rect">
            <a:avLst/>
          </a:prstGeom>
          <a:noFill/>
        </p:spPr>
        <p:txBody>
          <a:bodyPr wrap="square">
            <a:spAutoFit/>
          </a:bodyPr>
          <a:lstStyle/>
          <a:p>
            <a:pPr algn="ctr"/>
            <a:r>
              <a:rPr lang="en-US" sz="4400" b="1" dirty="0">
                <a:solidFill>
                  <a:srgbClr val="FFFFFF"/>
                </a:solidFill>
              </a:rPr>
              <a:t>Discussion </a:t>
            </a:r>
            <a:r>
              <a:rPr sz="4400" b="1" dirty="0">
                <a:solidFill>
                  <a:srgbClr val="FFFFFF"/>
                </a:solidFill>
              </a:rPr>
              <a:t>&amp; Conclusions</a:t>
            </a:r>
          </a:p>
        </p:txBody>
      </p:sp>
      <p:sp>
        <p:nvSpPr>
          <p:cNvPr id="5" name="TextBox 4"/>
          <p:cNvSpPr txBox="1"/>
          <p:nvPr/>
        </p:nvSpPr>
        <p:spPr>
          <a:xfrm>
            <a:off x="1828800" y="3749039"/>
            <a:ext cx="8229600" cy="1371600"/>
          </a:xfrm>
          <a:prstGeom prst="rect">
            <a:avLst/>
          </a:prstGeom>
          <a:noFill/>
        </p:spPr>
        <p:txBody>
          <a:bodyPr wrap="square">
            <a:spAutoFit/>
          </a:bodyPr>
          <a:lstStyle/>
          <a:p>
            <a:pPr algn="ctr"/>
            <a:r>
              <a:rPr sz="2000" b="0">
                <a:solidFill>
                  <a:srgbClr val="CCEEEC"/>
                </a:solidFill>
              </a:rPr>
              <a:t>Limitations · Impact · Discussion questions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Limitations &amp; Open Questions</a:t>
            </a:r>
          </a:p>
        </p:txBody>
      </p:sp>
      <p:sp>
        <p:nvSpPr>
          <p:cNvPr id="4" name="TextBox 3"/>
          <p:cNvSpPr txBox="1"/>
          <p:nvPr/>
        </p:nvSpPr>
        <p:spPr>
          <a:xfrm>
            <a:off x="274320" y="1280160"/>
            <a:ext cx="5669280" cy="5303520"/>
          </a:xfrm>
          <a:prstGeom prst="rect">
            <a:avLst/>
          </a:prstGeom>
          <a:noFill/>
        </p:spPr>
        <p:txBody>
          <a:bodyPr wrap="square">
            <a:spAutoFit/>
          </a:bodyPr>
          <a:lstStyle/>
          <a:p>
            <a:pPr>
              <a:spcBef>
                <a:spcPts val="400"/>
              </a:spcBef>
            </a:pPr>
            <a:r>
              <a:rPr sz="1900" b="0">
                <a:solidFill>
                  <a:srgbClr val="E86B1C"/>
                </a:solidFill>
              </a:rPr>
              <a:t>• Potency: most wet-lab validated hits are µM binders (not nM)</a:t>
            </a:r>
          </a:p>
          <a:p>
            <a:pPr>
              <a:spcBef>
                <a:spcPts val="400"/>
              </a:spcBef>
            </a:pPr>
            <a:r>
              <a:rPr sz="1900" b="0">
                <a:solidFill>
                  <a:srgbClr val="2C2C2C"/>
                </a:solidFill>
              </a:rPr>
              <a:t>• Contrastive learning ≠ binding affinity: DrugCLIP ranks, not predicts ΔG</a:t>
            </a:r>
          </a:p>
          <a:p>
            <a:pPr>
              <a:spcBef>
                <a:spcPts val="400"/>
              </a:spcBef>
            </a:pPr>
            <a:r>
              <a:rPr sz="1900" b="0">
                <a:solidFill>
                  <a:srgbClr val="2C2C2C"/>
                </a:solidFill>
              </a:rPr>
              <a:t>• No ADMET: hits not filtered for solubility, permeability, metabolic stability</a:t>
            </a:r>
          </a:p>
          <a:p>
            <a:pPr>
              <a:spcBef>
                <a:spcPts val="400"/>
              </a:spcBef>
            </a:pPr>
            <a:r>
              <a:rPr sz="1900" b="0">
                <a:solidFill>
                  <a:srgbClr val="2C2C2C"/>
                </a:solidFill>
              </a:rPr>
              <a:t>• No selectivity assessment: off-target activity not evaluated</a:t>
            </a:r>
          </a:p>
          <a:p>
            <a:pPr>
              <a:spcBef>
                <a:spcPts val="400"/>
              </a:spcBef>
            </a:pPr>
            <a:r>
              <a:rPr sz="1900" b="0">
                <a:solidFill>
                  <a:srgbClr val="2C2C2C"/>
                </a:solidFill>
              </a:rPr>
              <a:t>• Pocket dependency: GenPack still requires an identifiable pocket — cryptic sites challenging</a:t>
            </a:r>
          </a:p>
        </p:txBody>
      </p:sp>
      <p:sp>
        <p:nvSpPr>
          <p:cNvPr id="5" name="TextBox 4"/>
          <p:cNvSpPr txBox="1"/>
          <p:nvPr/>
        </p:nvSpPr>
        <p:spPr>
          <a:xfrm>
            <a:off x="6217920" y="1280160"/>
            <a:ext cx="5669280" cy="1949252"/>
          </a:xfrm>
          <a:prstGeom prst="rect">
            <a:avLst/>
          </a:prstGeom>
          <a:noFill/>
        </p:spPr>
        <p:txBody>
          <a:bodyPr wrap="square">
            <a:spAutoFit/>
          </a:bodyPr>
          <a:lstStyle/>
          <a:p>
            <a:pPr>
              <a:spcBef>
                <a:spcPts val="400"/>
              </a:spcBef>
            </a:pPr>
            <a:r>
              <a:rPr sz="1900" b="0" dirty="0">
                <a:solidFill>
                  <a:srgbClr val="2C2C2C"/>
                </a:solidFill>
              </a:rPr>
              <a:t>• </a:t>
            </a:r>
            <a:r>
              <a:rPr sz="1900" b="0" dirty="0" err="1">
                <a:solidFill>
                  <a:srgbClr val="2C2C2C"/>
                </a:solidFill>
              </a:rPr>
              <a:t>AlphaFold</a:t>
            </a:r>
            <a:r>
              <a:rPr sz="1900" b="0" dirty="0">
                <a:solidFill>
                  <a:srgbClr val="2C2C2C"/>
                </a:solidFill>
              </a:rPr>
              <a:t> conformational variability not captured: single structure used per target</a:t>
            </a:r>
          </a:p>
          <a:p>
            <a:pPr>
              <a:spcBef>
                <a:spcPts val="400"/>
              </a:spcBef>
            </a:pPr>
            <a:r>
              <a:rPr sz="1900" b="0" dirty="0">
                <a:solidFill>
                  <a:srgbClr val="2C2C2C"/>
                </a:solidFill>
              </a:rPr>
              <a:t>• DUD-E bias: decoy design may inflate benchmark numbers (known issue in the field)</a:t>
            </a:r>
          </a:p>
          <a:p>
            <a:pPr>
              <a:spcBef>
                <a:spcPts val="400"/>
              </a:spcBef>
            </a:pPr>
            <a:r>
              <a:rPr sz="1900" b="0" dirty="0">
                <a:solidFill>
                  <a:srgbClr val="2C2C2C"/>
                </a:solidFill>
              </a:rPr>
              <a:t>• Validation breadth: only 3 targets experimentally tested vs. 10K screened</a:t>
            </a:r>
          </a:p>
        </p:txBody>
      </p:sp>
      <p:sp>
        <p:nvSpPr>
          <p:cNvPr id="6" name="Rectangle 5"/>
          <p:cNvSpPr/>
          <p:nvPr/>
        </p:nvSpPr>
        <p:spPr>
          <a:xfrm>
            <a:off x="6080760" y="1280160"/>
            <a:ext cx="18288" cy="5303520"/>
          </a:xfrm>
          <a:prstGeom prst="rect">
            <a:avLst/>
          </a:prstGeom>
          <a:solidFill>
            <a:srgbClr val="D0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Impact &amp; Broader Significance</a:t>
            </a:r>
          </a:p>
        </p:txBody>
      </p:sp>
      <p:sp>
        <p:nvSpPr>
          <p:cNvPr id="4" name="TextBox 3"/>
          <p:cNvSpPr txBox="1"/>
          <p:nvPr/>
        </p:nvSpPr>
        <p:spPr>
          <a:xfrm>
            <a:off x="365760" y="1280160"/>
            <a:ext cx="11430000" cy="4083169"/>
          </a:xfrm>
          <a:prstGeom prst="rect">
            <a:avLst/>
          </a:prstGeom>
          <a:noFill/>
        </p:spPr>
        <p:txBody>
          <a:bodyPr wrap="square">
            <a:spAutoFit/>
          </a:bodyPr>
          <a:lstStyle/>
          <a:p>
            <a:pPr>
              <a:spcBef>
                <a:spcPts val="400"/>
              </a:spcBef>
            </a:pPr>
            <a:r>
              <a:rPr sz="2000" b="0" dirty="0">
                <a:solidFill>
                  <a:srgbClr val="2C2C2C"/>
                </a:solidFill>
              </a:rPr>
              <a:t>• Democratizes hit identification: any lab can query </a:t>
            </a:r>
            <a:r>
              <a:rPr sz="2000" b="0" dirty="0" err="1">
                <a:solidFill>
                  <a:srgbClr val="2C2C2C"/>
                </a:solidFill>
              </a:rPr>
              <a:t>GenomeScreenDB</a:t>
            </a:r>
            <a:r>
              <a:rPr sz="2000" b="0" dirty="0">
                <a:solidFill>
                  <a:srgbClr val="2C2C2C"/>
                </a:solidFill>
              </a:rPr>
              <a:t> for their target</a:t>
            </a:r>
          </a:p>
          <a:p>
            <a:pPr>
              <a:spcBef>
                <a:spcPts val="400"/>
              </a:spcBef>
            </a:pPr>
            <a:r>
              <a:rPr sz="2000" b="0" dirty="0">
                <a:solidFill>
                  <a:srgbClr val="2C2C2C"/>
                </a:solidFill>
              </a:rPr>
              <a:t>• Enables dark proteome exploration: 6,000+ targets with zero prior chemical starting points now accessible</a:t>
            </a:r>
          </a:p>
          <a:p>
            <a:pPr>
              <a:spcBef>
                <a:spcPts val="400"/>
              </a:spcBef>
            </a:pPr>
            <a:r>
              <a:rPr sz="2000" b="0" dirty="0">
                <a:solidFill>
                  <a:srgbClr val="2C2C2C"/>
                </a:solidFill>
              </a:rPr>
              <a:t>• Synergy with emerging tools:</a:t>
            </a:r>
          </a:p>
          <a:p>
            <a:pPr lvl="1">
              <a:spcBef>
                <a:spcPts val="200"/>
              </a:spcBef>
            </a:pPr>
            <a:r>
              <a:rPr sz="1700" b="0" dirty="0">
                <a:solidFill>
                  <a:srgbClr val="2C2C2C"/>
                </a:solidFill>
              </a:rPr>
              <a:t>  – AlphaFold3 / Boltz-2 / </a:t>
            </a:r>
            <a:r>
              <a:rPr sz="1700" b="0" dirty="0" err="1">
                <a:solidFill>
                  <a:srgbClr val="2C2C2C"/>
                </a:solidFill>
              </a:rPr>
              <a:t>RoseTTAFold</a:t>
            </a:r>
            <a:r>
              <a:rPr sz="1700" b="0" dirty="0">
                <a:solidFill>
                  <a:srgbClr val="2C2C2C"/>
                </a:solidFill>
              </a:rPr>
              <a:t> for better pocket structures</a:t>
            </a:r>
          </a:p>
          <a:p>
            <a:pPr lvl="1">
              <a:spcBef>
                <a:spcPts val="200"/>
              </a:spcBef>
            </a:pPr>
            <a:r>
              <a:rPr sz="1700" b="0" dirty="0">
                <a:solidFill>
                  <a:srgbClr val="2C2C2C"/>
                </a:solidFill>
              </a:rPr>
              <a:t>  – </a:t>
            </a:r>
            <a:r>
              <a:rPr sz="1700" b="0" dirty="0" err="1">
                <a:solidFill>
                  <a:srgbClr val="2C2C2C"/>
                </a:solidFill>
              </a:rPr>
              <a:t>AuroBind</a:t>
            </a:r>
            <a:r>
              <a:rPr sz="1700" b="0" dirty="0">
                <a:solidFill>
                  <a:srgbClr val="2C2C2C"/>
                </a:solidFill>
              </a:rPr>
              <a:t> / structure–affinity </a:t>
            </a:r>
            <a:r>
              <a:rPr sz="1700" b="0" dirty="0" err="1">
                <a:solidFill>
                  <a:srgbClr val="2C2C2C"/>
                </a:solidFill>
              </a:rPr>
              <a:t>coprediction</a:t>
            </a:r>
            <a:r>
              <a:rPr sz="1700" b="0" dirty="0">
                <a:solidFill>
                  <a:srgbClr val="2C2C2C"/>
                </a:solidFill>
              </a:rPr>
              <a:t> for post-screen prioritization</a:t>
            </a:r>
          </a:p>
          <a:p>
            <a:pPr lvl="1">
              <a:spcBef>
                <a:spcPts val="200"/>
              </a:spcBef>
            </a:pPr>
            <a:r>
              <a:rPr sz="1700" b="0" dirty="0">
                <a:solidFill>
                  <a:srgbClr val="2C2C2C"/>
                </a:solidFill>
              </a:rPr>
              <a:t>  – Generative chemistry (</a:t>
            </a:r>
            <a:r>
              <a:rPr sz="1700" b="0" dirty="0" err="1">
                <a:solidFill>
                  <a:srgbClr val="2C2C2C"/>
                </a:solidFill>
              </a:rPr>
              <a:t>RFdiffusion</a:t>
            </a:r>
            <a:r>
              <a:rPr sz="1700" b="0" dirty="0">
                <a:solidFill>
                  <a:srgbClr val="2C2C2C"/>
                </a:solidFill>
              </a:rPr>
              <a:t>) for target-specific library design</a:t>
            </a:r>
          </a:p>
          <a:p>
            <a:pPr>
              <a:spcBef>
                <a:spcPts val="400"/>
              </a:spcBef>
            </a:pPr>
            <a:r>
              <a:rPr sz="2000" b="0" dirty="0">
                <a:solidFill>
                  <a:srgbClr val="2C2C2C"/>
                </a:solidFill>
              </a:rPr>
              <a:t>• Beyond small molecules: same framework applicable to peptide–protein or RNA–ligand screening</a:t>
            </a:r>
          </a:p>
          <a:p>
            <a:pPr>
              <a:spcBef>
                <a:spcPts val="400"/>
              </a:spcBef>
            </a:pPr>
            <a:r>
              <a:rPr sz="2000" b="1" dirty="0">
                <a:solidFill>
                  <a:srgbClr val="1A7A6E"/>
                </a:solidFill>
              </a:rPr>
              <a:t>• Foundation for a new era: </a:t>
            </a:r>
            <a:r>
              <a:rPr sz="2000" b="1" dirty="0" err="1">
                <a:solidFill>
                  <a:srgbClr val="1A7A6E"/>
                </a:solidFill>
              </a:rPr>
              <a:t>AlphaFold</a:t>
            </a:r>
            <a:r>
              <a:rPr sz="2000" b="1" dirty="0">
                <a:solidFill>
                  <a:srgbClr val="1A7A6E"/>
                </a:solidFill>
              </a:rPr>
              <a:t> gave us structures; </a:t>
            </a:r>
            <a:r>
              <a:rPr sz="2000" b="1" dirty="0" err="1">
                <a:solidFill>
                  <a:srgbClr val="1A7A6E"/>
                </a:solidFill>
              </a:rPr>
              <a:t>DrugCLIP</a:t>
            </a:r>
            <a:r>
              <a:rPr sz="2000" b="1" dirty="0">
                <a:solidFill>
                  <a:srgbClr val="1A7A6E"/>
                </a:solidFill>
              </a:rPr>
              <a:t> gives us molecules</a:t>
            </a:r>
            <a:endParaRPr lang="en-US" sz="2000" b="1" dirty="0">
              <a:solidFill>
                <a:srgbClr val="1A7A6E"/>
              </a:solidFill>
            </a:endParaRPr>
          </a:p>
          <a:p>
            <a:pPr>
              <a:spcBef>
                <a:spcPts val="400"/>
              </a:spcBef>
            </a:pPr>
            <a:endParaRPr lang="en-US" sz="2000" b="1" dirty="0">
              <a:solidFill>
                <a:srgbClr val="1A7A6E"/>
              </a:solidFill>
            </a:endParaRPr>
          </a:p>
          <a:p>
            <a:pPr>
              <a:spcBef>
                <a:spcPts val="400"/>
              </a:spcBef>
            </a:pPr>
            <a:r>
              <a:rPr lang="en-US" sz="2000" b="1" dirty="0">
                <a:solidFill>
                  <a:srgbClr val="7030A0"/>
                </a:solidFill>
              </a:rPr>
              <a:t>• </a:t>
            </a:r>
            <a:r>
              <a:rPr lang="en-US" altLang="zh-CN" sz="2000" b="1" dirty="0">
                <a:solidFill>
                  <a:srgbClr val="7030A0"/>
                </a:solidFill>
              </a:rPr>
              <a:t>Inspiration of other models</a:t>
            </a:r>
            <a:r>
              <a:rPr lang="en-US" sz="2000" b="1" dirty="0">
                <a:solidFill>
                  <a:srgbClr val="7030A0"/>
                </a:solidFill>
              </a:rPr>
              <a:t>: CLIP can be used for mutual alignment/prediction other any multimodal biomedical data</a:t>
            </a:r>
          </a:p>
          <a:p>
            <a:pPr>
              <a:spcBef>
                <a:spcPts val="400"/>
              </a:spcBef>
            </a:pPr>
            <a:endParaRPr sz="2000" b="1" dirty="0">
              <a:solidFill>
                <a:srgbClr val="1A7A6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4480560"/>
            <a:ext cx="12188952" cy="54864"/>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274320"/>
            <a:ext cx="10972800" cy="640080"/>
          </a:xfrm>
          <a:prstGeom prst="rect">
            <a:avLst/>
          </a:prstGeom>
          <a:noFill/>
        </p:spPr>
        <p:txBody>
          <a:bodyPr wrap="square">
            <a:spAutoFit/>
          </a:bodyPr>
          <a:lstStyle/>
          <a:p>
            <a:pPr algn="l"/>
            <a:r>
              <a:rPr sz="3000" b="1">
                <a:solidFill>
                  <a:srgbClr val="FFFFFF"/>
                </a:solidFill>
              </a:rPr>
              <a:t>Summary</a:t>
            </a:r>
          </a:p>
        </p:txBody>
      </p:sp>
      <p:sp>
        <p:nvSpPr>
          <p:cNvPr id="5" name="TextBox 4"/>
          <p:cNvSpPr txBox="1"/>
          <p:nvPr/>
        </p:nvSpPr>
        <p:spPr>
          <a:xfrm>
            <a:off x="548640" y="1005840"/>
            <a:ext cx="10972800" cy="914400"/>
          </a:xfrm>
          <a:prstGeom prst="rect">
            <a:avLst/>
          </a:prstGeom>
          <a:noFill/>
        </p:spPr>
        <p:txBody>
          <a:bodyPr wrap="square">
            <a:spAutoFit/>
          </a:bodyPr>
          <a:lstStyle/>
          <a:p>
            <a:pPr algn="l"/>
            <a:r>
              <a:rPr sz="1700" b="0">
                <a:solidFill>
                  <a:srgbClr val="FFFFFF"/>
                </a:solidFill>
              </a:rPr>
              <a:t>1.  DrugCLIP encodes protein pockets &amp; molecules into a shared latent space via contrastive learning,
     enabling genome-wide virtual screening 10M× faster than docking.</a:t>
            </a:r>
          </a:p>
        </p:txBody>
      </p:sp>
      <p:sp>
        <p:nvSpPr>
          <p:cNvPr id="6" name="TextBox 5"/>
          <p:cNvSpPr txBox="1"/>
          <p:nvPr/>
        </p:nvSpPr>
        <p:spPr>
          <a:xfrm>
            <a:off x="548640" y="2103120"/>
            <a:ext cx="10972800" cy="914400"/>
          </a:xfrm>
          <a:prstGeom prst="rect">
            <a:avLst/>
          </a:prstGeom>
          <a:noFill/>
        </p:spPr>
        <p:txBody>
          <a:bodyPr wrap="square">
            <a:spAutoFit/>
          </a:bodyPr>
          <a:lstStyle/>
          <a:p>
            <a:pPr algn="l"/>
            <a:r>
              <a:rPr sz="1700" b="0">
                <a:solidFill>
                  <a:srgbClr val="FFFFFF"/>
                </a:solidFill>
              </a:rPr>
              <a:t>2.  Wet-lab experiments confirm potent hits for 5-HT₂A, NET (cryo-EM validated), and TRIP12
     (the first reported binders for this unexplored E3 ligase).</a:t>
            </a:r>
          </a:p>
        </p:txBody>
      </p:sp>
      <p:sp>
        <p:nvSpPr>
          <p:cNvPr id="7" name="TextBox 6"/>
          <p:cNvSpPr txBox="1"/>
          <p:nvPr/>
        </p:nvSpPr>
        <p:spPr>
          <a:xfrm>
            <a:off x="548640" y="3200400"/>
            <a:ext cx="10972800" cy="914400"/>
          </a:xfrm>
          <a:prstGeom prst="rect">
            <a:avLst/>
          </a:prstGeom>
          <a:noFill/>
        </p:spPr>
        <p:txBody>
          <a:bodyPr wrap="square">
            <a:spAutoFit/>
          </a:bodyPr>
          <a:lstStyle/>
          <a:p>
            <a:pPr algn="l"/>
            <a:r>
              <a:rPr sz="1700" b="0">
                <a:solidFill>
                  <a:srgbClr val="FFFFFF"/>
                </a:solidFill>
              </a:rPr>
              <a:t>3.  GenomeScreenDB — 9,000+ human protein targets with predicted hits — is freely available
     as a foundation resource for the post-AlphaFold drug discovery era.</a:t>
            </a:r>
          </a:p>
        </p:txBody>
      </p:sp>
      <p:sp>
        <p:nvSpPr>
          <p:cNvPr id="8" name="TextBox 7"/>
          <p:cNvSpPr txBox="1"/>
          <p:nvPr/>
        </p:nvSpPr>
        <p:spPr>
          <a:xfrm>
            <a:off x="548640" y="4663440"/>
            <a:ext cx="5486400" cy="548640"/>
          </a:xfrm>
          <a:prstGeom prst="rect">
            <a:avLst/>
          </a:prstGeom>
          <a:noFill/>
        </p:spPr>
        <p:txBody>
          <a:bodyPr wrap="square">
            <a:spAutoFit/>
          </a:bodyPr>
          <a:lstStyle/>
          <a:p>
            <a:pPr algn="l"/>
            <a:r>
              <a:rPr sz="2200" b="1">
                <a:solidFill>
                  <a:srgbClr val="1A7A6E"/>
                </a:solidFill>
              </a:rPr>
              <a:t>Discussion / Q&amp;A</a:t>
            </a:r>
          </a:p>
        </p:txBody>
      </p:sp>
      <p:sp>
        <p:nvSpPr>
          <p:cNvPr id="9" name="TextBox 8"/>
          <p:cNvSpPr txBox="1"/>
          <p:nvPr/>
        </p:nvSpPr>
        <p:spPr>
          <a:xfrm>
            <a:off x="548640" y="5303520"/>
            <a:ext cx="6400800" cy="822960"/>
          </a:xfrm>
          <a:prstGeom prst="rect">
            <a:avLst/>
          </a:prstGeom>
          <a:noFill/>
        </p:spPr>
        <p:txBody>
          <a:bodyPr wrap="square">
            <a:spAutoFit/>
          </a:bodyPr>
          <a:lstStyle/>
          <a:p>
            <a:pPr algn="l"/>
            <a:r>
              <a:rPr sz="1500" b="0">
                <a:solidFill>
                  <a:srgbClr val="AACCCC"/>
                </a:solidFill>
              </a:rPr>
              <a:t>Paper DOI: 10.1126/science.ads9530
Database: https://drugclip.com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Virtual Screening: Promise vs. Reality</a:t>
            </a:r>
          </a:p>
        </p:txBody>
      </p:sp>
      <p:sp>
        <p:nvSpPr>
          <p:cNvPr id="4" name="TextBox 3"/>
          <p:cNvSpPr txBox="1"/>
          <p:nvPr/>
        </p:nvSpPr>
        <p:spPr>
          <a:xfrm>
            <a:off x="365760" y="1280160"/>
            <a:ext cx="11430000" cy="2913618"/>
          </a:xfrm>
          <a:prstGeom prst="rect">
            <a:avLst/>
          </a:prstGeom>
          <a:noFill/>
        </p:spPr>
        <p:txBody>
          <a:bodyPr wrap="square">
            <a:spAutoFit/>
          </a:bodyPr>
          <a:lstStyle/>
          <a:p>
            <a:pPr>
              <a:spcBef>
                <a:spcPts val="400"/>
              </a:spcBef>
            </a:pPr>
            <a:r>
              <a:rPr sz="2000" b="0" dirty="0">
                <a:solidFill>
                  <a:srgbClr val="2C2C2C"/>
                </a:solidFill>
              </a:rPr>
              <a:t>• Core idea: computationally dock/score millions of molecules against a protein pocket</a:t>
            </a:r>
          </a:p>
          <a:p>
            <a:pPr>
              <a:spcBef>
                <a:spcPts val="400"/>
              </a:spcBef>
            </a:pPr>
            <a:r>
              <a:rPr sz="2000" b="0" dirty="0">
                <a:solidFill>
                  <a:srgbClr val="2C2C2C"/>
                </a:solidFill>
              </a:rPr>
              <a:t>• Classic docking pipeline: place molecule → score interactions → rank → test top hits</a:t>
            </a:r>
          </a:p>
          <a:p>
            <a:pPr>
              <a:spcBef>
                <a:spcPts val="400"/>
              </a:spcBef>
            </a:pPr>
            <a:r>
              <a:rPr sz="2000" b="0" dirty="0">
                <a:solidFill>
                  <a:srgbClr val="2C2C2C"/>
                </a:solidFill>
              </a:rPr>
              <a:t>• State-of-the-art tools: Glide, </a:t>
            </a:r>
            <a:r>
              <a:rPr sz="2000" b="0" dirty="0" err="1">
                <a:solidFill>
                  <a:srgbClr val="2C2C2C"/>
                </a:solidFill>
              </a:rPr>
              <a:t>AutoDock</a:t>
            </a:r>
            <a:r>
              <a:rPr sz="2000" b="0" dirty="0">
                <a:solidFill>
                  <a:srgbClr val="2C2C2C"/>
                </a:solidFill>
              </a:rPr>
              <a:t> Vina, Uni-Dock</a:t>
            </a:r>
            <a:endParaRPr lang="en-US" sz="2000" b="0" dirty="0">
              <a:solidFill>
                <a:srgbClr val="2C2C2C"/>
              </a:solidFill>
            </a:endParaRPr>
          </a:p>
          <a:p>
            <a:pPr>
              <a:spcBef>
                <a:spcPts val="400"/>
              </a:spcBef>
            </a:pPr>
            <a:r>
              <a:rPr lang="en-US" sz="2000" dirty="0">
                <a:solidFill>
                  <a:srgbClr val="2C2C2C"/>
                </a:solidFill>
              </a:rPr>
              <a:t>	Based on </a:t>
            </a:r>
            <a:r>
              <a:rPr lang="en-US" sz="2000" b="1" dirty="0">
                <a:solidFill>
                  <a:srgbClr val="2C2C2C"/>
                </a:solidFill>
              </a:rPr>
              <a:t>molecular docking</a:t>
            </a:r>
            <a:endParaRPr sz="2000" b="1" dirty="0">
              <a:solidFill>
                <a:srgbClr val="2C2C2C"/>
              </a:solidFill>
            </a:endParaRPr>
          </a:p>
          <a:p>
            <a:pPr>
              <a:spcBef>
                <a:spcPts val="400"/>
              </a:spcBef>
            </a:pPr>
            <a:r>
              <a:rPr sz="2000" b="0" dirty="0">
                <a:solidFill>
                  <a:srgbClr val="2C2C2C"/>
                </a:solidFill>
              </a:rPr>
              <a:t>• Problem 1 — Speed:  Glide needs ~3 days for 100K compounds × 1 target (16 CPUs)</a:t>
            </a:r>
          </a:p>
          <a:p>
            <a:pPr>
              <a:spcBef>
                <a:spcPts val="400"/>
              </a:spcBef>
            </a:pPr>
            <a:r>
              <a:rPr sz="2000" b="1" dirty="0">
                <a:solidFill>
                  <a:srgbClr val="E86B1C"/>
                </a:solidFill>
              </a:rPr>
              <a:t>• Problem 2 — Scale:  Genome-wide = 10K targets × 500M molecules → O(M × N) cost</a:t>
            </a:r>
          </a:p>
          <a:p>
            <a:pPr>
              <a:spcBef>
                <a:spcPts val="400"/>
              </a:spcBef>
            </a:pPr>
            <a:r>
              <a:rPr sz="2000" b="0" dirty="0">
                <a:solidFill>
                  <a:srgbClr val="2C2C2C"/>
                </a:solidFill>
              </a:rPr>
              <a:t>• Problem 3 — Accuracy on AF2:  docking accuracy degrades on predicted structures</a:t>
            </a:r>
          </a:p>
          <a:p>
            <a:pPr>
              <a:spcBef>
                <a:spcPts val="400"/>
              </a:spcBef>
            </a:pPr>
            <a:r>
              <a:rPr sz="2000" b="0" dirty="0">
                <a:solidFill>
                  <a:srgbClr val="2C2C2C"/>
                </a:solidFill>
              </a:rPr>
              <a:t>• Deep learning models (PLANET, PFAM) are faster but still require per-pair inference</a:t>
            </a:r>
          </a:p>
        </p:txBody>
      </p:sp>
      <p:pic>
        <p:nvPicPr>
          <p:cNvPr id="6" name="Picture 5">
            <a:extLst>
              <a:ext uri="{FF2B5EF4-FFF2-40B4-BE49-F238E27FC236}">
                <a16:creationId xmlns:a16="http://schemas.microsoft.com/office/drawing/2014/main" id="{B6C6E577-B6B1-44D4-B915-523010A421FB}"/>
              </a:ext>
            </a:extLst>
          </p:cNvPr>
          <p:cNvPicPr>
            <a:picLocks noChangeAspect="1"/>
          </p:cNvPicPr>
          <p:nvPr/>
        </p:nvPicPr>
        <p:blipFill>
          <a:blip r:embed="rId3"/>
          <a:stretch>
            <a:fillRect/>
          </a:stretch>
        </p:blipFill>
        <p:spPr>
          <a:xfrm>
            <a:off x="2756637" y="4598448"/>
            <a:ext cx="5410955" cy="15813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The AlphaFold Revolution</a:t>
            </a:r>
          </a:p>
        </p:txBody>
      </p:sp>
      <p:sp>
        <p:nvSpPr>
          <p:cNvPr id="4" name="TextBox 3"/>
          <p:cNvSpPr txBox="1"/>
          <p:nvPr/>
        </p:nvSpPr>
        <p:spPr>
          <a:xfrm>
            <a:off x="365760" y="1280160"/>
            <a:ext cx="11430000" cy="5068054"/>
          </a:xfrm>
          <a:prstGeom prst="rect">
            <a:avLst/>
          </a:prstGeom>
          <a:noFill/>
        </p:spPr>
        <p:txBody>
          <a:bodyPr wrap="square">
            <a:spAutoFit/>
          </a:bodyPr>
          <a:lstStyle/>
          <a:p>
            <a:pPr>
              <a:spcBef>
                <a:spcPts val="400"/>
              </a:spcBef>
            </a:pPr>
            <a:r>
              <a:rPr sz="2000" b="0" dirty="0">
                <a:solidFill>
                  <a:srgbClr val="2C2C2C"/>
                </a:solidFill>
              </a:rPr>
              <a:t>• AlphaFold2 (2021) predicted structures for &gt;200 million proteins with high accuracy</a:t>
            </a:r>
          </a:p>
          <a:p>
            <a:pPr>
              <a:spcBef>
                <a:spcPts val="400"/>
              </a:spcBef>
            </a:pPr>
            <a:r>
              <a:rPr sz="2000" b="0" dirty="0">
                <a:solidFill>
                  <a:srgbClr val="2C2C2C"/>
                </a:solidFill>
              </a:rPr>
              <a:t>• </a:t>
            </a:r>
            <a:r>
              <a:rPr sz="2000" b="0" dirty="0" err="1">
                <a:solidFill>
                  <a:srgbClr val="2C2C2C"/>
                </a:solidFill>
              </a:rPr>
              <a:t>RoseTTAFold</a:t>
            </a:r>
            <a:r>
              <a:rPr sz="2000" b="0" dirty="0">
                <a:solidFill>
                  <a:srgbClr val="2C2C2C"/>
                </a:solidFill>
              </a:rPr>
              <a:t> All-Atom extended this to nucleic acids, ligands, and complexes</a:t>
            </a:r>
          </a:p>
          <a:p>
            <a:pPr>
              <a:spcBef>
                <a:spcPts val="400"/>
              </a:spcBef>
            </a:pPr>
            <a:r>
              <a:rPr sz="2000" b="0" dirty="0">
                <a:solidFill>
                  <a:srgbClr val="2C2C2C"/>
                </a:solidFill>
              </a:rPr>
              <a:t>• Human proteome: ~20,000 protein-coding genes, structures now available for ~10,000</a:t>
            </a:r>
          </a:p>
          <a:p>
            <a:pPr>
              <a:spcBef>
                <a:spcPts val="400"/>
              </a:spcBef>
            </a:pPr>
            <a:r>
              <a:rPr sz="2000" b="0" dirty="0">
                <a:solidFill>
                  <a:srgbClr val="2C2C2C"/>
                </a:solidFill>
              </a:rPr>
              <a:t>• Opportunity: structure-based drug discovery for ALL druggable targets, including dark proteome</a:t>
            </a:r>
          </a:p>
          <a:p>
            <a:pPr>
              <a:spcBef>
                <a:spcPts val="400"/>
              </a:spcBef>
            </a:pPr>
            <a:r>
              <a:rPr sz="2000" b="0" dirty="0">
                <a:solidFill>
                  <a:srgbClr val="2C2C2C"/>
                </a:solidFill>
              </a:rPr>
              <a:t>• Challenge 1: AF2 predicts 'apo' (unbound) conformations — pocket geometry is imprecise</a:t>
            </a:r>
            <a:endParaRPr lang="en-US" sz="2000" dirty="0">
              <a:solidFill>
                <a:srgbClr val="2C2C2C"/>
              </a:solidFill>
            </a:endParaRPr>
          </a:p>
          <a:p>
            <a:pPr>
              <a:spcBef>
                <a:spcPts val="400"/>
              </a:spcBef>
            </a:pPr>
            <a:r>
              <a:rPr lang="en-US" sz="2000" dirty="0">
                <a:solidFill>
                  <a:srgbClr val="2C2C2C"/>
                </a:solidFill>
              </a:rPr>
              <a:t>	apo: protein structure without ligand</a:t>
            </a:r>
          </a:p>
          <a:p>
            <a:pPr>
              <a:spcBef>
                <a:spcPts val="400"/>
              </a:spcBef>
            </a:pPr>
            <a:r>
              <a:rPr lang="en-US" sz="2000" b="0" dirty="0">
                <a:solidFill>
                  <a:srgbClr val="2C2C2C"/>
                </a:solidFill>
              </a:rPr>
              <a:t>	</a:t>
            </a:r>
            <a:r>
              <a:rPr lang="en-US" sz="2000" b="0" dirty="0" err="1">
                <a:solidFill>
                  <a:srgbClr val="2C2C2C"/>
                </a:solidFill>
              </a:rPr>
              <a:t>holo</a:t>
            </a:r>
            <a:r>
              <a:rPr lang="en-US" sz="2000" b="0" dirty="0">
                <a:solidFill>
                  <a:srgbClr val="2C2C2C"/>
                </a:solidFill>
              </a:rPr>
              <a:t>: protein structure with ligand</a:t>
            </a:r>
          </a:p>
          <a:p>
            <a:pPr>
              <a:spcBef>
                <a:spcPts val="400"/>
              </a:spcBef>
            </a:pPr>
            <a:endParaRPr lang="en-US" sz="2000" dirty="0">
              <a:solidFill>
                <a:srgbClr val="2C2C2C"/>
              </a:solidFill>
            </a:endParaRPr>
          </a:p>
          <a:p>
            <a:pPr>
              <a:spcBef>
                <a:spcPts val="400"/>
              </a:spcBef>
            </a:pPr>
            <a:endParaRPr lang="en-US" sz="2000" b="0" dirty="0">
              <a:solidFill>
                <a:srgbClr val="2C2C2C"/>
              </a:solidFill>
            </a:endParaRPr>
          </a:p>
          <a:p>
            <a:pPr>
              <a:spcBef>
                <a:spcPts val="400"/>
              </a:spcBef>
            </a:pPr>
            <a:endParaRPr lang="en-US" sz="2000" dirty="0">
              <a:solidFill>
                <a:srgbClr val="2C2C2C"/>
              </a:solidFill>
            </a:endParaRPr>
          </a:p>
          <a:p>
            <a:pPr>
              <a:spcBef>
                <a:spcPts val="400"/>
              </a:spcBef>
            </a:pPr>
            <a:endParaRPr lang="en-US" sz="2000" b="0" dirty="0">
              <a:solidFill>
                <a:srgbClr val="2C2C2C"/>
              </a:solidFill>
            </a:endParaRPr>
          </a:p>
          <a:p>
            <a:pPr>
              <a:spcBef>
                <a:spcPts val="400"/>
              </a:spcBef>
            </a:pPr>
            <a:endParaRPr sz="2000" b="0" dirty="0">
              <a:solidFill>
                <a:srgbClr val="2C2C2C"/>
              </a:solidFill>
            </a:endParaRPr>
          </a:p>
          <a:p>
            <a:pPr>
              <a:spcBef>
                <a:spcPts val="400"/>
              </a:spcBef>
            </a:pPr>
            <a:r>
              <a:rPr sz="2000" b="0" dirty="0">
                <a:solidFill>
                  <a:srgbClr val="2C2C2C"/>
                </a:solidFill>
              </a:rPr>
              <a:t>• Challenge 2: sidechain conformations in binding pockets are often inaccurate</a:t>
            </a:r>
          </a:p>
          <a:p>
            <a:pPr>
              <a:spcBef>
                <a:spcPts val="400"/>
              </a:spcBef>
            </a:pPr>
            <a:r>
              <a:rPr sz="2000" b="0" dirty="0">
                <a:solidFill>
                  <a:srgbClr val="2C2C2C"/>
                </a:solidFill>
              </a:rPr>
              <a:t>• Challenge 3: docking to AF2 structures underperforms experimental structures by ~30–40%</a:t>
            </a:r>
          </a:p>
        </p:txBody>
      </p:sp>
      <p:pic>
        <p:nvPicPr>
          <p:cNvPr id="6" name="Picture 5">
            <a:extLst>
              <a:ext uri="{FF2B5EF4-FFF2-40B4-BE49-F238E27FC236}">
                <a16:creationId xmlns:a16="http://schemas.microsoft.com/office/drawing/2014/main" id="{89F5B42C-AC75-4F4E-B7A0-F2FA298CDBE2}"/>
              </a:ext>
            </a:extLst>
          </p:cNvPr>
          <p:cNvPicPr>
            <a:picLocks noChangeAspect="1"/>
          </p:cNvPicPr>
          <p:nvPr/>
        </p:nvPicPr>
        <p:blipFill rotWithShape="1">
          <a:blip r:embed="rId3"/>
          <a:srcRect t="11407"/>
          <a:stretch/>
        </p:blipFill>
        <p:spPr>
          <a:xfrm>
            <a:off x="5255394" y="3166784"/>
            <a:ext cx="4661868" cy="23051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The Central Question</a:t>
            </a:r>
          </a:p>
        </p:txBody>
      </p:sp>
      <p:sp>
        <p:nvSpPr>
          <p:cNvPr id="4" name="TextBox 3"/>
          <p:cNvSpPr txBox="1"/>
          <p:nvPr/>
        </p:nvSpPr>
        <p:spPr>
          <a:xfrm>
            <a:off x="274320" y="1280160"/>
            <a:ext cx="5669280" cy="3667671"/>
          </a:xfrm>
          <a:prstGeom prst="rect">
            <a:avLst/>
          </a:prstGeom>
          <a:noFill/>
        </p:spPr>
        <p:txBody>
          <a:bodyPr wrap="square">
            <a:spAutoFit/>
          </a:bodyPr>
          <a:lstStyle/>
          <a:p>
            <a:pPr>
              <a:spcBef>
                <a:spcPts val="400"/>
              </a:spcBef>
            </a:pPr>
            <a:r>
              <a:rPr sz="1900" b="0" dirty="0">
                <a:solidFill>
                  <a:srgbClr val="2C2C2C"/>
                </a:solidFill>
              </a:rPr>
              <a:t>• Can we screen 500 million compounds against 10,000 proteins in </a:t>
            </a:r>
            <a:r>
              <a:rPr lang="en-US" sz="1900" b="0" dirty="0">
                <a:solidFill>
                  <a:srgbClr val="2C2C2C"/>
                </a:solidFill>
              </a:rPr>
              <a:t>a short time with high accuracy</a:t>
            </a:r>
            <a:r>
              <a:rPr sz="1900" b="0" dirty="0">
                <a:solidFill>
                  <a:srgbClr val="2C2C2C"/>
                </a:solidFill>
              </a:rPr>
              <a:t>?</a:t>
            </a:r>
          </a:p>
          <a:p>
            <a:pPr>
              <a:spcBef>
                <a:spcPts val="400"/>
              </a:spcBef>
            </a:pPr>
            <a:endParaRPr sz="1900" b="0" dirty="0">
              <a:solidFill>
                <a:srgbClr val="2C2C2C"/>
              </a:solidFill>
            </a:endParaRPr>
          </a:p>
          <a:p>
            <a:pPr>
              <a:spcBef>
                <a:spcPts val="400"/>
              </a:spcBef>
            </a:pPr>
            <a:r>
              <a:rPr sz="1900" b="1" dirty="0">
                <a:solidFill>
                  <a:srgbClr val="2C2C2C"/>
                </a:solidFill>
              </a:rPr>
              <a:t>• Scale: 5 × 10¹²  protein–ligand pairs</a:t>
            </a:r>
          </a:p>
          <a:p>
            <a:pPr>
              <a:spcBef>
                <a:spcPts val="400"/>
              </a:spcBef>
            </a:pPr>
            <a:r>
              <a:rPr sz="1900" b="0" dirty="0">
                <a:solidFill>
                  <a:srgbClr val="E86B1C"/>
                </a:solidFill>
              </a:rPr>
              <a:t>• Traditional docking: would take ~decades</a:t>
            </a:r>
          </a:p>
          <a:p>
            <a:pPr>
              <a:spcBef>
                <a:spcPts val="400"/>
              </a:spcBef>
            </a:pPr>
            <a:r>
              <a:rPr sz="1900" b="0" dirty="0">
                <a:solidFill>
                  <a:srgbClr val="E86B1C"/>
                </a:solidFill>
              </a:rPr>
              <a:t>• Even fast ML docking: ~years at this scale</a:t>
            </a:r>
          </a:p>
          <a:p>
            <a:pPr>
              <a:spcBef>
                <a:spcPts val="400"/>
              </a:spcBef>
            </a:pPr>
            <a:endParaRPr sz="1900" b="0" dirty="0">
              <a:solidFill>
                <a:srgbClr val="2C2C2C"/>
              </a:solidFill>
            </a:endParaRPr>
          </a:p>
          <a:p>
            <a:pPr>
              <a:spcBef>
                <a:spcPts val="400"/>
              </a:spcBef>
            </a:pPr>
            <a:r>
              <a:rPr sz="1900" b="0" dirty="0">
                <a:solidFill>
                  <a:srgbClr val="2C2C2C"/>
                </a:solidFill>
              </a:rPr>
              <a:t>• Key insight: we don't need to score each pair individually</a:t>
            </a:r>
          </a:p>
          <a:p>
            <a:pPr>
              <a:spcBef>
                <a:spcPts val="400"/>
              </a:spcBef>
            </a:pPr>
            <a:r>
              <a:rPr sz="1900" b="0" dirty="0">
                <a:solidFill>
                  <a:srgbClr val="2C2C2C"/>
                </a:solidFill>
              </a:rPr>
              <a:t>• We need a shared embedding space where similarity = binding</a:t>
            </a:r>
          </a:p>
        </p:txBody>
      </p:sp>
      <p:sp>
        <p:nvSpPr>
          <p:cNvPr id="5" name="TextBox 4"/>
          <p:cNvSpPr txBox="1"/>
          <p:nvPr/>
        </p:nvSpPr>
        <p:spPr>
          <a:xfrm>
            <a:off x="6217920" y="1280160"/>
            <a:ext cx="5669280" cy="2103140"/>
          </a:xfrm>
          <a:prstGeom prst="rect">
            <a:avLst/>
          </a:prstGeom>
          <a:noFill/>
        </p:spPr>
        <p:txBody>
          <a:bodyPr wrap="square">
            <a:spAutoFit/>
          </a:bodyPr>
          <a:lstStyle/>
          <a:p>
            <a:pPr>
              <a:spcBef>
                <a:spcPts val="400"/>
              </a:spcBef>
            </a:pPr>
            <a:r>
              <a:rPr sz="1900" b="0" dirty="0">
                <a:solidFill>
                  <a:srgbClr val="2C2C2C"/>
                </a:solidFill>
              </a:rPr>
              <a:t>• Desired properties of a solution:</a:t>
            </a:r>
          </a:p>
          <a:p>
            <a:pPr>
              <a:spcBef>
                <a:spcPts val="400"/>
              </a:spcBef>
            </a:pPr>
            <a:r>
              <a:rPr sz="1900" b="0" dirty="0">
                <a:solidFill>
                  <a:srgbClr val="2C2C2C"/>
                </a:solidFill>
              </a:rPr>
              <a:t>  – Encode each molecule once, not per-target</a:t>
            </a:r>
          </a:p>
          <a:p>
            <a:pPr>
              <a:spcBef>
                <a:spcPts val="400"/>
              </a:spcBef>
            </a:pPr>
            <a:r>
              <a:rPr sz="1900" b="0" dirty="0">
                <a:solidFill>
                  <a:srgbClr val="2C2C2C"/>
                </a:solidFill>
              </a:rPr>
              <a:t>  – Encode each pocket once, not per-molecule</a:t>
            </a:r>
          </a:p>
          <a:p>
            <a:pPr>
              <a:spcBef>
                <a:spcPts val="400"/>
              </a:spcBef>
            </a:pPr>
            <a:r>
              <a:rPr sz="1900" b="0" dirty="0">
                <a:solidFill>
                  <a:srgbClr val="2C2C2C"/>
                </a:solidFill>
              </a:rPr>
              <a:t>  – Retrieval via cosine similarity (O(M+N))</a:t>
            </a:r>
          </a:p>
          <a:p>
            <a:pPr>
              <a:spcBef>
                <a:spcPts val="400"/>
              </a:spcBef>
            </a:pPr>
            <a:endParaRPr sz="1900" b="0" dirty="0">
              <a:solidFill>
                <a:srgbClr val="2C2C2C"/>
              </a:solidFill>
            </a:endParaRPr>
          </a:p>
          <a:p>
            <a:pPr>
              <a:spcBef>
                <a:spcPts val="400"/>
              </a:spcBef>
            </a:pPr>
            <a:r>
              <a:rPr sz="1900" b="1" dirty="0">
                <a:solidFill>
                  <a:srgbClr val="1A7A6E"/>
                </a:solidFill>
              </a:rPr>
              <a:t>• This is exactly what CLIP does for images &amp; text…</a:t>
            </a:r>
          </a:p>
        </p:txBody>
      </p:sp>
      <p:sp>
        <p:nvSpPr>
          <p:cNvPr id="6" name="Rectangle 5"/>
          <p:cNvSpPr/>
          <p:nvPr/>
        </p:nvSpPr>
        <p:spPr>
          <a:xfrm>
            <a:off x="6080760" y="1280160"/>
            <a:ext cx="18288" cy="5303520"/>
          </a:xfrm>
          <a:prstGeom prst="rect">
            <a:avLst/>
          </a:prstGeom>
          <a:solidFill>
            <a:srgbClr val="D0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A7A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1828800"/>
            <a:ext cx="10058400" cy="640080"/>
          </a:xfrm>
          <a:prstGeom prst="rect">
            <a:avLst/>
          </a:prstGeom>
          <a:noFill/>
        </p:spPr>
        <p:txBody>
          <a:bodyPr wrap="square">
            <a:spAutoFit/>
          </a:bodyPr>
          <a:lstStyle/>
          <a:p>
            <a:pPr algn="ctr"/>
            <a:r>
              <a:rPr sz="2200" b="0">
                <a:solidFill>
                  <a:srgbClr val="B2DFDB"/>
                </a:solidFill>
              </a:rPr>
              <a:t>Section 2</a:t>
            </a:r>
          </a:p>
        </p:txBody>
      </p:sp>
      <p:sp>
        <p:nvSpPr>
          <p:cNvPr id="4" name="TextBox 3"/>
          <p:cNvSpPr txBox="1"/>
          <p:nvPr/>
        </p:nvSpPr>
        <p:spPr>
          <a:xfrm>
            <a:off x="914400" y="2468880"/>
            <a:ext cx="10058400" cy="1097280"/>
          </a:xfrm>
          <a:prstGeom prst="rect">
            <a:avLst/>
          </a:prstGeom>
          <a:noFill/>
        </p:spPr>
        <p:txBody>
          <a:bodyPr wrap="square">
            <a:spAutoFit/>
          </a:bodyPr>
          <a:lstStyle/>
          <a:p>
            <a:pPr algn="ctr"/>
            <a:r>
              <a:rPr sz="4400" b="1">
                <a:solidFill>
                  <a:srgbClr val="FFFFFF"/>
                </a:solidFill>
              </a:rPr>
              <a:t>Methods Overview</a:t>
            </a:r>
          </a:p>
        </p:txBody>
      </p:sp>
      <p:sp>
        <p:nvSpPr>
          <p:cNvPr id="5" name="TextBox 4"/>
          <p:cNvSpPr txBox="1"/>
          <p:nvPr/>
        </p:nvSpPr>
        <p:spPr>
          <a:xfrm>
            <a:off x="1828800" y="3749039"/>
            <a:ext cx="8229600" cy="1371600"/>
          </a:xfrm>
          <a:prstGeom prst="rect">
            <a:avLst/>
          </a:prstGeom>
          <a:noFill/>
        </p:spPr>
        <p:txBody>
          <a:bodyPr wrap="square">
            <a:spAutoFit/>
          </a:bodyPr>
          <a:lstStyle/>
          <a:p>
            <a:pPr algn="ctr"/>
            <a:r>
              <a:rPr sz="2000" b="0">
                <a:solidFill>
                  <a:srgbClr val="CCEEEC"/>
                </a:solidFill>
              </a:rPr>
              <a:t>CLIP inspiration · DrugCLIP architecture · GenPack · Screening pipeline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CLIP: The Inspiration</a:t>
            </a:r>
          </a:p>
        </p:txBody>
      </p:sp>
      <p:sp>
        <p:nvSpPr>
          <p:cNvPr id="4" name="TextBox 3"/>
          <p:cNvSpPr txBox="1"/>
          <p:nvPr/>
        </p:nvSpPr>
        <p:spPr>
          <a:xfrm>
            <a:off x="320040" y="822960"/>
            <a:ext cx="11430000" cy="365760"/>
          </a:xfrm>
          <a:prstGeom prst="rect">
            <a:avLst/>
          </a:prstGeom>
          <a:noFill/>
        </p:spPr>
        <p:txBody>
          <a:bodyPr wrap="square">
            <a:spAutoFit/>
          </a:bodyPr>
          <a:lstStyle/>
          <a:p>
            <a:pPr algn="l"/>
            <a:r>
              <a:rPr sz="1600" b="0">
                <a:solidFill>
                  <a:srgbClr val="AACCCC"/>
                </a:solidFill>
              </a:rPr>
              <a:t>Radford et al., OpenAI 2021  •  Contrastive Language–Image Pre-training</a:t>
            </a:r>
          </a:p>
        </p:txBody>
      </p:sp>
      <p:sp>
        <p:nvSpPr>
          <p:cNvPr id="5" name="TextBox 4"/>
          <p:cNvSpPr txBox="1"/>
          <p:nvPr/>
        </p:nvSpPr>
        <p:spPr>
          <a:xfrm>
            <a:off x="365760" y="1280160"/>
            <a:ext cx="11430000" cy="1836400"/>
          </a:xfrm>
          <a:prstGeom prst="rect">
            <a:avLst/>
          </a:prstGeom>
          <a:noFill/>
        </p:spPr>
        <p:txBody>
          <a:bodyPr wrap="square">
            <a:spAutoFit/>
          </a:bodyPr>
          <a:lstStyle/>
          <a:p>
            <a:pPr>
              <a:spcBef>
                <a:spcPts val="400"/>
              </a:spcBef>
            </a:pPr>
            <a:r>
              <a:rPr sz="2000" b="0" dirty="0">
                <a:solidFill>
                  <a:srgbClr val="2C2C2C"/>
                </a:solidFill>
              </a:rPr>
              <a:t>• Goal: learn aligned representations of images and text from 400M web (image, caption) pairs</a:t>
            </a:r>
          </a:p>
          <a:p>
            <a:pPr>
              <a:spcBef>
                <a:spcPts val="400"/>
              </a:spcBef>
            </a:pPr>
            <a:r>
              <a:rPr sz="2000" b="0" dirty="0">
                <a:solidFill>
                  <a:srgbClr val="2C2C2C"/>
                </a:solidFill>
              </a:rPr>
              <a:t>• Architecture: two encoders — one for images (</a:t>
            </a:r>
            <a:r>
              <a:rPr sz="2000" b="0" dirty="0" err="1">
                <a:solidFill>
                  <a:srgbClr val="2C2C2C"/>
                </a:solidFill>
              </a:rPr>
              <a:t>ViT</a:t>
            </a:r>
            <a:r>
              <a:rPr sz="2000" b="0" dirty="0">
                <a:solidFill>
                  <a:srgbClr val="2C2C2C"/>
                </a:solidFill>
              </a:rPr>
              <a:t>/</a:t>
            </a:r>
            <a:r>
              <a:rPr sz="2000" b="0" dirty="0" err="1">
                <a:solidFill>
                  <a:srgbClr val="2C2C2C"/>
                </a:solidFill>
              </a:rPr>
              <a:t>ResNet</a:t>
            </a:r>
            <a:r>
              <a:rPr sz="2000" b="0" dirty="0">
                <a:solidFill>
                  <a:srgbClr val="2C2C2C"/>
                </a:solidFill>
              </a:rPr>
              <a:t>), one for text (Transformer)</a:t>
            </a:r>
          </a:p>
          <a:p>
            <a:pPr>
              <a:spcBef>
                <a:spcPts val="400"/>
              </a:spcBef>
            </a:pPr>
            <a:r>
              <a:rPr sz="2000" b="0" dirty="0">
                <a:solidFill>
                  <a:srgbClr val="2C2C2C"/>
                </a:solidFill>
              </a:rPr>
              <a:t>• Training: contrastive loss — pull matched pairs together, push mismatched pairs apart in embedding space</a:t>
            </a:r>
          </a:p>
          <a:p>
            <a:pPr>
              <a:spcBef>
                <a:spcPts val="400"/>
              </a:spcBef>
            </a:pPr>
            <a:r>
              <a:rPr sz="2000" b="0" dirty="0">
                <a:solidFill>
                  <a:srgbClr val="2C2C2C"/>
                </a:solidFill>
              </a:rPr>
              <a:t>• Inference: encode query image once; retrieve matching text by cosine similarity — no re-scoring</a:t>
            </a:r>
          </a:p>
          <a:p>
            <a:pPr>
              <a:spcBef>
                <a:spcPts val="400"/>
              </a:spcBef>
            </a:pPr>
            <a:r>
              <a:rPr sz="2000" b="1" dirty="0">
                <a:solidFill>
                  <a:srgbClr val="1A7A6E"/>
                </a:solidFill>
              </a:rPr>
              <a:t>• Key insight: any two modalities that co-occur can be aligned in a shared latent space</a:t>
            </a:r>
          </a:p>
        </p:txBody>
      </p:sp>
      <p:pic>
        <p:nvPicPr>
          <p:cNvPr id="7" name="Picture 6">
            <a:extLst>
              <a:ext uri="{FF2B5EF4-FFF2-40B4-BE49-F238E27FC236}">
                <a16:creationId xmlns:a16="http://schemas.microsoft.com/office/drawing/2014/main" id="{16C31A9F-2239-4FC5-8942-1CEDD0839741}"/>
              </a:ext>
            </a:extLst>
          </p:cNvPr>
          <p:cNvPicPr>
            <a:picLocks noChangeAspect="1"/>
          </p:cNvPicPr>
          <p:nvPr/>
        </p:nvPicPr>
        <p:blipFill rotWithShape="1">
          <a:blip r:embed="rId3"/>
          <a:srcRect t="9137"/>
          <a:stretch/>
        </p:blipFill>
        <p:spPr>
          <a:xfrm>
            <a:off x="1925054" y="3059141"/>
            <a:ext cx="7664951" cy="3798859"/>
          </a:xfrm>
          <a:prstGeom prst="rect">
            <a:avLst/>
          </a:prstGeom>
        </p:spPr>
      </p:pic>
      <p:pic>
        <p:nvPicPr>
          <p:cNvPr id="9" name="Picture 8">
            <a:extLst>
              <a:ext uri="{FF2B5EF4-FFF2-40B4-BE49-F238E27FC236}">
                <a16:creationId xmlns:a16="http://schemas.microsoft.com/office/drawing/2014/main" id="{AB90A717-0FB8-4E81-9B73-41D9F5035263}"/>
              </a:ext>
            </a:extLst>
          </p:cNvPr>
          <p:cNvPicPr>
            <a:picLocks noChangeAspect="1"/>
          </p:cNvPicPr>
          <p:nvPr/>
        </p:nvPicPr>
        <p:blipFill>
          <a:blip r:embed="rId4"/>
          <a:stretch>
            <a:fillRect/>
          </a:stretch>
        </p:blipFill>
        <p:spPr>
          <a:xfrm>
            <a:off x="4609183" y="6238633"/>
            <a:ext cx="2210717" cy="496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1143000"/>
          </a:xfrm>
          <a:prstGeom prst="rect">
            <a:avLst/>
          </a:prstGeom>
          <a:solidFill>
            <a:srgbClr val="1B3A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91440"/>
            <a:ext cx="11430000" cy="822960"/>
          </a:xfrm>
          <a:prstGeom prst="rect">
            <a:avLst/>
          </a:prstGeom>
          <a:noFill/>
        </p:spPr>
        <p:txBody>
          <a:bodyPr wrap="square">
            <a:spAutoFit/>
          </a:bodyPr>
          <a:lstStyle/>
          <a:p>
            <a:pPr algn="l"/>
            <a:r>
              <a:rPr sz="3200" b="1">
                <a:solidFill>
                  <a:srgbClr val="FFFFFF"/>
                </a:solidFill>
              </a:rPr>
              <a:t>DrugCLIP: The Core Idea</a:t>
            </a:r>
          </a:p>
        </p:txBody>
      </p:sp>
      <p:sp>
        <p:nvSpPr>
          <p:cNvPr id="4" name="TextBox 3"/>
          <p:cNvSpPr txBox="1"/>
          <p:nvPr/>
        </p:nvSpPr>
        <p:spPr>
          <a:xfrm>
            <a:off x="274320" y="1280160"/>
            <a:ext cx="5669280" cy="5386090"/>
          </a:xfrm>
          <a:prstGeom prst="rect">
            <a:avLst/>
          </a:prstGeom>
          <a:noFill/>
        </p:spPr>
        <p:txBody>
          <a:bodyPr wrap="square">
            <a:spAutoFit/>
          </a:bodyPr>
          <a:lstStyle/>
          <a:p>
            <a:pPr>
              <a:spcBef>
                <a:spcPts val="400"/>
              </a:spcBef>
            </a:pPr>
            <a:r>
              <a:rPr sz="1900" b="0" dirty="0">
                <a:solidFill>
                  <a:srgbClr val="2C2C2C"/>
                </a:solidFill>
              </a:rPr>
              <a:t>• Direct CLIP analogy:</a:t>
            </a:r>
          </a:p>
          <a:p>
            <a:pPr>
              <a:spcBef>
                <a:spcPts val="400"/>
              </a:spcBef>
            </a:pPr>
            <a:r>
              <a:rPr sz="1900" b="0" dirty="0">
                <a:solidFill>
                  <a:srgbClr val="2C2C2C"/>
                </a:solidFill>
              </a:rPr>
              <a:t>  – Image  →  Protein pocket (3D)</a:t>
            </a:r>
          </a:p>
          <a:p>
            <a:pPr>
              <a:spcBef>
                <a:spcPts val="400"/>
              </a:spcBef>
            </a:pPr>
            <a:r>
              <a:rPr sz="1900" b="0" dirty="0">
                <a:solidFill>
                  <a:srgbClr val="2C2C2C"/>
                </a:solidFill>
              </a:rPr>
              <a:t>  – Text   →  Small molecule (3D)</a:t>
            </a:r>
          </a:p>
          <a:p>
            <a:pPr>
              <a:spcBef>
                <a:spcPts val="400"/>
              </a:spcBef>
            </a:pPr>
            <a:r>
              <a:rPr sz="1900" b="0" dirty="0">
                <a:solidFill>
                  <a:srgbClr val="2C2C2C"/>
                </a:solidFill>
              </a:rPr>
              <a:t>  – Caption–image pairs  →  protein–ligand pairs</a:t>
            </a:r>
          </a:p>
          <a:p>
            <a:pPr>
              <a:spcBef>
                <a:spcPts val="400"/>
              </a:spcBef>
            </a:pPr>
            <a:endParaRPr sz="1900" b="0" dirty="0">
              <a:solidFill>
                <a:srgbClr val="2C2C2C"/>
              </a:solidFill>
            </a:endParaRPr>
          </a:p>
          <a:p>
            <a:pPr>
              <a:spcBef>
                <a:spcPts val="400"/>
              </a:spcBef>
            </a:pPr>
            <a:r>
              <a:rPr sz="1900" b="0" dirty="0">
                <a:solidFill>
                  <a:srgbClr val="2C2C2C"/>
                </a:solidFill>
              </a:rPr>
              <a:t>• Training: </a:t>
            </a:r>
            <a:r>
              <a:rPr lang="en-US" sz="1900" b="0" dirty="0">
                <a:solidFill>
                  <a:srgbClr val="00B050"/>
                </a:solidFill>
              </a:rPr>
              <a:t>Pretraining</a:t>
            </a:r>
            <a:r>
              <a:rPr lang="en-US" sz="1900" b="0" dirty="0">
                <a:solidFill>
                  <a:srgbClr val="2C2C2C"/>
                </a:solidFill>
              </a:rPr>
              <a:t>: synthetic/pseudo protein-ligand 	generated from PDB</a:t>
            </a:r>
          </a:p>
          <a:p>
            <a:pPr>
              <a:spcBef>
                <a:spcPts val="400"/>
              </a:spcBef>
            </a:pPr>
            <a:r>
              <a:rPr lang="en-US" sz="1900" b="0" dirty="0">
                <a:solidFill>
                  <a:srgbClr val="2C2C2C"/>
                </a:solidFill>
              </a:rPr>
              <a:t>	</a:t>
            </a:r>
            <a:r>
              <a:rPr lang="en-US" sz="1900" dirty="0">
                <a:solidFill>
                  <a:srgbClr val="0070C0"/>
                </a:solidFill>
              </a:rPr>
              <a:t>F</a:t>
            </a:r>
            <a:r>
              <a:rPr lang="en-US" sz="1900" b="0" dirty="0">
                <a:solidFill>
                  <a:srgbClr val="0070C0"/>
                </a:solidFill>
              </a:rPr>
              <a:t>inetuning</a:t>
            </a:r>
            <a:r>
              <a:rPr lang="en-US" sz="1900" b="0" dirty="0">
                <a:solidFill>
                  <a:srgbClr val="2C2C2C"/>
                </a:solidFill>
              </a:rPr>
              <a:t>: experimentally validated protein-ligand 	complex structure from BioLip2</a:t>
            </a:r>
          </a:p>
          <a:p>
            <a:pPr>
              <a:spcBef>
                <a:spcPts val="400"/>
              </a:spcBef>
            </a:pPr>
            <a:r>
              <a:rPr sz="1900" b="0" dirty="0">
                <a:solidFill>
                  <a:srgbClr val="2C2C2C"/>
                </a:solidFill>
              </a:rPr>
              <a:t>• Positive pair: known binder. Negative pairs: all others in batch</a:t>
            </a:r>
          </a:p>
          <a:p>
            <a:pPr>
              <a:spcBef>
                <a:spcPts val="400"/>
              </a:spcBef>
            </a:pPr>
            <a:r>
              <a:rPr sz="1900" b="0" dirty="0">
                <a:solidFill>
                  <a:srgbClr val="2C2C2C"/>
                </a:solidFill>
              </a:rPr>
              <a:t>• Loss pushes known binders close; decoys far apart</a:t>
            </a:r>
            <a:endParaRPr lang="en-US" sz="1900" b="0" dirty="0">
              <a:solidFill>
                <a:srgbClr val="2C2C2C"/>
              </a:solidFill>
            </a:endParaRPr>
          </a:p>
          <a:p>
            <a:pPr>
              <a:spcBef>
                <a:spcPts val="400"/>
              </a:spcBef>
            </a:pPr>
            <a:endParaRPr lang="en-US" sz="1900" b="0" dirty="0">
              <a:solidFill>
                <a:srgbClr val="2C2C2C"/>
              </a:solidFill>
            </a:endParaRPr>
          </a:p>
          <a:p>
            <a:pPr>
              <a:spcBef>
                <a:spcPts val="400"/>
              </a:spcBef>
            </a:pPr>
            <a:r>
              <a:rPr lang="en-US" sz="1900" b="0" dirty="0">
                <a:solidFill>
                  <a:srgbClr val="2C2C2C"/>
                </a:solidFill>
              </a:rPr>
              <a:t>Screening = cosine similarity search (milliseconds)</a:t>
            </a:r>
            <a:endParaRPr lang="en-US" sz="1900" dirty="0">
              <a:solidFill>
                <a:srgbClr val="2C2C2C"/>
              </a:solidFill>
            </a:endParaRPr>
          </a:p>
          <a:p>
            <a:pPr>
              <a:spcBef>
                <a:spcPts val="400"/>
              </a:spcBef>
            </a:pPr>
            <a:r>
              <a:rPr lang="en-US" sz="1900" b="1" dirty="0">
                <a:solidFill>
                  <a:srgbClr val="1A7A6E"/>
                </a:solidFill>
              </a:rPr>
              <a:t>• O(M+N) replaces O(M×N)</a:t>
            </a:r>
          </a:p>
          <a:p>
            <a:pPr>
              <a:spcBef>
                <a:spcPts val="400"/>
              </a:spcBef>
            </a:pPr>
            <a:r>
              <a:rPr lang="en-US" sz="1900" b="1" dirty="0">
                <a:solidFill>
                  <a:srgbClr val="1A7A6E"/>
                </a:solidFill>
              </a:rPr>
              <a:t>• 10 million× faster than docking</a:t>
            </a:r>
          </a:p>
        </p:txBody>
      </p:sp>
      <p:sp>
        <p:nvSpPr>
          <p:cNvPr id="6" name="Rectangle 5"/>
          <p:cNvSpPr/>
          <p:nvPr/>
        </p:nvSpPr>
        <p:spPr>
          <a:xfrm>
            <a:off x="6080760" y="1280160"/>
            <a:ext cx="18288" cy="5303520"/>
          </a:xfrm>
          <a:prstGeom prst="rect">
            <a:avLst/>
          </a:prstGeom>
          <a:solidFill>
            <a:srgbClr val="D0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138ACFFE-A3FD-4DF8-9E43-08F26D689B0A}"/>
              </a:ext>
            </a:extLst>
          </p:cNvPr>
          <p:cNvPicPr>
            <a:picLocks noChangeAspect="1"/>
          </p:cNvPicPr>
          <p:nvPr/>
        </p:nvPicPr>
        <p:blipFill>
          <a:blip r:embed="rId3"/>
          <a:stretch>
            <a:fillRect/>
          </a:stretch>
        </p:blipFill>
        <p:spPr>
          <a:xfrm>
            <a:off x="6152091" y="1143000"/>
            <a:ext cx="5762414" cy="56235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5841</TotalTime>
  <Words>4041</Words>
  <Application>Microsoft Office PowerPoint</Application>
  <PresentationFormat>自定义</PresentationFormat>
  <Paragraphs>271</Paragraphs>
  <Slides>33</Slides>
  <Notes>27</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Liu, Wendao</cp:lastModifiedBy>
  <cp:revision>47</cp:revision>
  <dcterms:created xsi:type="dcterms:W3CDTF">2013-01-27T09:14:16Z</dcterms:created>
  <dcterms:modified xsi:type="dcterms:W3CDTF">2026-04-27T15:25:50Z</dcterms:modified>
  <cp:category/>
</cp:coreProperties>
</file>