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1" r:id="rId5"/>
    <p:sldId id="278" r:id="rId6"/>
    <p:sldId id="258" r:id="rId7"/>
    <p:sldId id="279" r:id="rId8"/>
    <p:sldId id="261" r:id="rId9"/>
    <p:sldId id="262" r:id="rId10"/>
    <p:sldId id="263" r:id="rId11"/>
    <p:sldId id="264" r:id="rId12"/>
    <p:sldId id="265" r:id="rId13"/>
    <p:sldId id="268" r:id="rId14"/>
    <p:sldId id="274" r:id="rId15"/>
    <p:sldId id="275" r:id="rId16"/>
    <p:sldId id="266" r:id="rId17"/>
    <p:sldId id="267" r:id="rId18"/>
    <p:sldId id="270" r:id="rId19"/>
    <p:sldId id="276" r:id="rId20"/>
    <p:sldId id="26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11BAC-3E74-4FD4-BCE2-C3B21AFA1D30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AB10-B134-4269-AC7C-A106DA0A3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5AB10-B134-4269-AC7C-A106DA0A3C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4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5AB10-B134-4269-AC7C-A106DA0A3C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89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95278-1170-499C-5035-E66CFA5F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238EE2-E017-F54E-52FB-12975D88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5988ED-0CA6-13CA-F34D-0413A745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19ADC-7FEC-5E24-A8B1-C6932DB2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2A06C-5209-7188-174D-9007A6F0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1A74D-6F0E-F649-5B71-BF429DE0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3A0E1-55E6-00A1-97A5-EFD8826CB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DC0C2-3344-1F08-999A-7FA3B8D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9C349-829F-3648-59F2-EF1DDE80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648A2-D8E0-5BD4-3AA5-ECC71B3D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BCD0FE-7F40-18E8-BE87-74D21696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A4E91A-E1FF-D506-F1DD-46E73372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E91A1-0F2A-3D5C-5EBF-28DE81F5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77ADC-1AD1-A947-E582-1890D2D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7F41D-7709-8435-98DE-A7458BBD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B5CE3-59C0-D4B6-3226-EC7125EC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F17A6-86EC-BE65-CF51-DFB6A5C9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D38F8-886A-0077-9276-3603107E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1E2707-8E1F-5EB9-0F64-9FCE8131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F0223-8FB4-C1FF-F958-A317CC14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4FEDA-C7D2-C276-53C2-3AFEA18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CD4F01-9B12-81B5-38F9-6EE2106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F5435-BC12-DD1E-7563-ED0985C8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E589E-57FD-8A4A-DC9B-A705E6C1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52BF1-86A2-A4BF-81E7-E9FDBACD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4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865F9-3074-3B60-9692-139469B1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0889C7-DC5C-BAB2-6449-BFCA1919E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689C07-D3B5-8CBE-0E14-D392CA29F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14188B-22A8-2C1D-2192-51941A63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13C44A-EFA9-52CE-FDF9-C86797F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4DFB60-5875-C28D-F3B8-DFA851BB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5802C-D0FB-FD41-F3F5-FB1BCE05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A8745-A9AE-7B37-D207-74E878A4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F5245D-853A-16F0-5558-4B66C6565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822E5F-32D9-73FD-EBA4-5C96CB07E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C16579-F578-5DF4-060F-32B5ACFB1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054E22-A999-A6AE-7201-05CA9630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87343-F402-71E6-434E-62AA4DDC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E5AEF8-4926-063F-F7E3-433F7F53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6F898-F191-A8B5-6DAB-83BFA3A5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850280-B487-DD18-BCC3-1AF530C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70930F-DA61-6208-47EA-733CDE1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EAA8E3-3FFC-0826-CE9B-55652686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4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6742D2-74D6-1ABF-4483-D52B4EC5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5D1E39-D7C0-25A6-7816-25FE2E03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F8CD07-FD45-320E-C5F9-244AE38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7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4FC36-76CA-9675-64F1-E5D0996C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ADE68-5DA5-2B08-3ADD-736FE9EE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1CCB2F-F85D-51B1-19CD-5878A0E66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700636-1553-931A-CDE2-EBD3D1F1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ACB05E-D5EE-396F-AE5B-5ADE3773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0E86C-60BA-30EE-6674-A11729E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99211-632F-ED34-FA5A-2E229DE0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847C6A-7ACE-14EC-1FAB-D9FB94D84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001521-A222-24CF-67D9-2A9AC13B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7ED275-96FC-40CB-DB6D-93D34849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11DC4E-0541-3014-A970-53A7B7AD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502AFE-FC3F-8154-8EC6-9D9B32EF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764477-7688-E4A9-198A-031F86F2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8EE2C-30A3-D9EE-DC69-3A151BED5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5700F-74AE-A035-3C85-138034E12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40539-FFE9-4AD1-8A58-FE658541809F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3F32CA-B02E-68FD-6E84-9A894D6E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7C029-2AFF-D7F0-3BF7-7D0F323E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EF54D-A321-0A7F-6181-AB323B0A2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071CF2-8BC0-80F3-7227-268B8654D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8798"/>
            <a:ext cx="9144000" cy="82900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JC 6/13/2025</a:t>
            </a:r>
          </a:p>
          <a:p>
            <a:r>
              <a:rPr lang="en-US" altLang="zh-CN" dirty="0"/>
              <a:t>Wendao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B255F5-84EB-C92A-0A15-ACA90181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2" y="1223500"/>
            <a:ext cx="9225168" cy="28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7FAC8-C1B1-C15B-B409-A6E0DD03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characteristics of cell modules in intestine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6852A-53BE-55F5-EADB-BFF086B1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CM05: Peyer’s patch (small masses of lymphatic tissue)</a:t>
            </a:r>
            <a:endParaRPr lang="zh-CN" altLang="en-US" dirty="0"/>
          </a:p>
          <a:p>
            <a:r>
              <a:rPr lang="en-US" altLang="zh-CN" dirty="0"/>
              <a:t>CM02 and CM03: Lamina propria (loose connective tissue)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0C2B20-C061-F4CE-901E-449E2451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40" y="2797448"/>
            <a:ext cx="8950960" cy="40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0B18E-4EA4-67C9-CCD7-FC621F90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Cell-cell communication in cell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1B9DD-34CC-5034-AA47-C90378CC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4039" cy="4351338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CellphoneDB</a:t>
            </a:r>
            <a:r>
              <a:rPr lang="en-US" altLang="zh-CN" dirty="0"/>
              <a:t> prediction</a:t>
            </a:r>
          </a:p>
          <a:p>
            <a:r>
              <a:rPr lang="en-US" altLang="zh-CN" dirty="0"/>
              <a:t>Higher CM cell–cell interactions in samples enriched with CMs</a:t>
            </a:r>
          </a:p>
          <a:p>
            <a:r>
              <a:rPr lang="en-US" altLang="zh-CN" u="sng" dirty="0"/>
              <a:t>My comment</a:t>
            </a:r>
            <a:r>
              <a:rPr lang="en-US" altLang="zh-CN" dirty="0"/>
              <a:t>: the more significant interactions may be due to more cells, purely a statistic trick but not biological difference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3CB169-0320-DDAC-4DEC-950B2CBA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41" y="2306319"/>
            <a:ext cx="7103859" cy="38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F0EB9-6517-3DB2-BE9E-4268E7C0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Cytokine expression and response in cell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7F8D83-64AC-C63B-AEA0-4D17151D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87560" cy="192341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Cytokine spatial enrichment: </a:t>
            </a:r>
            <a:r>
              <a:rPr lang="en-US" altLang="zh-CN" i="1" dirty="0"/>
              <a:t>IL7 </a:t>
            </a:r>
            <a:r>
              <a:rPr lang="en-US" altLang="zh-CN" dirty="0"/>
              <a:t>and </a:t>
            </a:r>
            <a:r>
              <a:rPr lang="en-US" altLang="zh-CN" i="1" dirty="0"/>
              <a:t>IL18 </a:t>
            </a:r>
            <a:r>
              <a:rPr lang="en-US" altLang="zh-CN" dirty="0"/>
              <a:t>in CM02/CM03 (C1) niche, </a:t>
            </a:r>
            <a:r>
              <a:rPr lang="en-US" altLang="zh-CN" i="1" dirty="0"/>
              <a:t>LTA </a:t>
            </a:r>
            <a:r>
              <a:rPr lang="en-US" altLang="zh-CN" dirty="0"/>
              <a:t>and </a:t>
            </a:r>
            <a:r>
              <a:rPr lang="en-US" altLang="zh-CN" i="1" dirty="0"/>
              <a:t>LTB </a:t>
            </a:r>
            <a:r>
              <a:rPr lang="en-US" altLang="zh-CN" dirty="0"/>
              <a:t>in CM05 (C2) niche</a:t>
            </a:r>
          </a:p>
          <a:p>
            <a:r>
              <a:rPr lang="en-US" altLang="zh-CN" dirty="0"/>
              <a:t>cytokine-mediated regulatory landscape within CMs</a:t>
            </a:r>
          </a:p>
          <a:p>
            <a:r>
              <a:rPr lang="en-US" altLang="zh-CN" u="sng" dirty="0"/>
              <a:t>My comment</a:t>
            </a:r>
            <a:r>
              <a:rPr lang="en-US" altLang="zh-CN" dirty="0"/>
              <a:t>: cytokine response and expression does not match well (e.g. TNF, LTB)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EC020D-574A-731C-49F4-F3693A66D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19" y="3590971"/>
            <a:ext cx="7114863" cy="32670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4C8104-4802-CD22-16FD-41D43509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005" y="1685925"/>
            <a:ext cx="1657350" cy="51720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F3357E-0D25-D629-86F0-B343A748E213}"/>
              </a:ext>
            </a:extLst>
          </p:cNvPr>
          <p:cNvSpPr txBox="1"/>
          <p:nvPr/>
        </p:nvSpPr>
        <p:spPr>
          <a:xfrm>
            <a:off x="1117601" y="4120663"/>
            <a:ext cx="13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CB4D9AB-2134-A195-8047-A348B9687B61}"/>
              </a:ext>
            </a:extLst>
          </p:cNvPr>
          <p:cNvSpPr txBox="1"/>
          <p:nvPr/>
        </p:nvSpPr>
        <p:spPr>
          <a:xfrm>
            <a:off x="1117601" y="5695463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4E1E6-240E-34BB-DFFD-CA269D1E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Ageing associated cell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08B2D-BCAC-0812-C5FD-15790E6C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7584"/>
          </a:xfrm>
        </p:spPr>
        <p:txBody>
          <a:bodyPr>
            <a:normAutofit/>
          </a:bodyPr>
          <a:lstStyle/>
          <a:p>
            <a:r>
              <a:rPr lang="en-US" altLang="zh-CN" dirty="0"/>
              <a:t>In spleen, CM05 increased by age and CM06 decreased</a:t>
            </a:r>
          </a:p>
          <a:p>
            <a:r>
              <a:rPr lang="en-US" altLang="zh-CN" dirty="0"/>
              <a:t>Increased activity of some regulons in CM05 by SCENIC</a:t>
            </a:r>
          </a:p>
          <a:p>
            <a:pPr lvl="1"/>
            <a:r>
              <a:rPr lang="en-US" altLang="zh-CN" i="1" dirty="0"/>
              <a:t>Jun </a:t>
            </a:r>
            <a:r>
              <a:rPr lang="en-US" altLang="zh-CN" dirty="0"/>
              <a:t>and </a:t>
            </a:r>
            <a:r>
              <a:rPr lang="en-US" altLang="zh-CN" i="1" dirty="0"/>
              <a:t>Fos:</a:t>
            </a:r>
            <a:r>
              <a:rPr lang="zh-CN" altLang="en-US" i="1" dirty="0"/>
              <a:t> </a:t>
            </a:r>
            <a:r>
              <a:rPr lang="en-US" altLang="zh-CN" dirty="0"/>
              <a:t>immune</a:t>
            </a:r>
            <a:r>
              <a:rPr lang="zh-CN" altLang="en-US" dirty="0"/>
              <a:t> </a:t>
            </a:r>
            <a:r>
              <a:rPr lang="en-US" altLang="zh-CN" dirty="0"/>
              <a:t>ageing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D387E0-BA32-9962-6623-2319591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371119"/>
            <a:ext cx="10515600" cy="34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BB764-2D7B-C636-C36A-FEF84DC4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 modules in menopausal trajectory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A268CA-93A5-3026-0765-A5D12CF7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720" y="1825625"/>
            <a:ext cx="5273040" cy="4351338"/>
          </a:xfrm>
        </p:spPr>
        <p:txBody>
          <a:bodyPr/>
          <a:lstStyle/>
          <a:p>
            <a:r>
              <a:rPr lang="en-US" altLang="zh-CN" dirty="0"/>
              <a:t>A CM12-related multiple cellular program (gene module) upregulated in pre-menopausal</a:t>
            </a:r>
          </a:p>
          <a:p>
            <a:r>
              <a:rPr lang="en-US" altLang="zh-CN" i="1" dirty="0"/>
              <a:t>SCGB2A2</a:t>
            </a:r>
            <a:r>
              <a:rPr lang="en-US" altLang="zh-CN" dirty="0"/>
              <a:t>: breast cancer marker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7FD5B9-421C-4F18-CB0E-9265C5B4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825625"/>
            <a:ext cx="5944699" cy="49526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83D46A-8EB7-E4A4-F3EE-F483D59E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85" y="4918075"/>
            <a:ext cx="5125528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A30B2-6087-660C-7DF2-CDB1289D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 modules in menopausal trajectory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756EA3-2E41-BB38-000C-740E00FE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0040" cy="4351338"/>
          </a:xfrm>
        </p:spPr>
        <p:txBody>
          <a:bodyPr/>
          <a:lstStyle/>
          <a:p>
            <a:r>
              <a:rPr lang="en-US" altLang="zh-CN" dirty="0"/>
              <a:t>Menopausal trajectory from pre-menopausal to post-menopausal states</a:t>
            </a:r>
          </a:p>
          <a:p>
            <a:pPr lvl="1"/>
            <a:r>
              <a:rPr lang="en-US" altLang="zh-CN" dirty="0"/>
              <a:t>Decreasing fibroblast clusters (S10, S06, S09)</a:t>
            </a:r>
          </a:p>
          <a:p>
            <a:pPr lvl="1"/>
            <a:r>
              <a:rPr lang="en-US" altLang="zh-CN" dirty="0"/>
              <a:t>Decreasing inflammatory scores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444F05-8FED-0A09-76DA-930647F8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03" y="1915620"/>
            <a:ext cx="6141997" cy="20808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9F3BC6-A7C6-CC03-D82B-C19B2BC6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9" y="4312427"/>
            <a:ext cx="6260628" cy="21804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673D1A-8808-ACE4-570C-AC92ED8CF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406" y="4613150"/>
            <a:ext cx="5510594" cy="18797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30C4B9-5B03-F8B2-A258-EF5A95E32FA6}"/>
              </a:ext>
            </a:extLst>
          </p:cNvPr>
          <p:cNvSpPr txBox="1"/>
          <p:nvPr/>
        </p:nvSpPr>
        <p:spPr>
          <a:xfrm>
            <a:off x="8393049" y="4583946"/>
            <a:ext cx="313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scores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7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60018-E074-0516-9039-5A21DBAC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cell modules in cancer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79EB24-1878-1C2B-B458-CE958050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5640" cy="4351338"/>
          </a:xfrm>
        </p:spPr>
        <p:txBody>
          <a:bodyPr/>
          <a:lstStyle/>
          <a:p>
            <a:r>
              <a:rPr lang="en-US" altLang="zh-CN" dirty="0"/>
              <a:t>Compare cell modules in healthy, tumor adjacent and tumor samples</a:t>
            </a:r>
          </a:p>
          <a:p>
            <a:r>
              <a:rPr lang="en-US" altLang="zh-CN" dirty="0"/>
              <a:t>Some cell modules in healthy tissues are decreased in cancers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CAD757-4DFF-2537-1651-8D42558D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61" y="3241040"/>
            <a:ext cx="4627133" cy="35401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6634EF1-F0E8-6AA4-5826-73BB5AEC2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95" y="3559175"/>
            <a:ext cx="37909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A6229-2F21-E043-E163-15639961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Cancer-associated cell modules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5F1E3AA7-1F63-9F7B-182E-7B585DE32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Four cancer-associated cell modules (</a:t>
            </a:r>
            <a:r>
              <a:rPr lang="en-US" altLang="zh-CN" dirty="0" err="1"/>
              <a:t>cCMs</a:t>
            </a:r>
            <a:r>
              <a:rPr lang="en-US" altLang="zh-CN" dirty="0"/>
              <a:t>) were identifying in eight cancer types</a:t>
            </a:r>
          </a:p>
          <a:p>
            <a:r>
              <a:rPr lang="en-US" altLang="zh-CN" dirty="0"/>
              <a:t>cCM02 composed primarily of cancer-associated cell subsets, was enriched in most cancer types</a:t>
            </a:r>
            <a:endParaRPr lang="zh-CN" altLang="en-US" dirty="0"/>
          </a:p>
        </p:txBody>
      </p:sp>
      <p:pic>
        <p:nvPicPr>
          <p:cNvPr id="12" name="内容占位符 8">
            <a:extLst>
              <a:ext uri="{FF2B5EF4-FFF2-40B4-BE49-F238E27FC236}">
                <a16:creationId xmlns:a16="http://schemas.microsoft.com/office/drawing/2014/main" id="{A48B52B3-5094-8F3C-F912-B6B21092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6" y="3720306"/>
            <a:ext cx="8669942" cy="31376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A18CEF-E2FE-52A9-5370-EF90396E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478" y="4001294"/>
            <a:ext cx="3441522" cy="25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6A74D-9B15-0884-D2E7-4BD79206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cCM02 in different conditions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3D637-66E0-8179-13DF-323238022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Increased co-occurrence of cell subsets within cCM02 in tumor samples</a:t>
            </a:r>
          </a:p>
          <a:p>
            <a:r>
              <a:rPr lang="en-US" altLang="zh-CN" dirty="0"/>
              <a:t>Validation in independent data suggesting potential for early diagnosis: 1. TCGA 2. pre-invasive lung lesions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3E839C-69DB-99AE-62A3-FA343444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392"/>
            <a:ext cx="1219200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9DF09-FBCC-4F93-3EB0-6A51118B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5B2FAD-C889-DED7-EAFC-1FCE1C38C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18371" cy="48866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Created a human single-cell atlas of ~2.3 million cells across 35 tissues, revealing 12 conserved </a:t>
            </a:r>
            <a:r>
              <a:rPr lang="en-US" altLang="zh-CN" b="1" u="sng" dirty="0"/>
              <a:t>cross-tissue cellular modules (CMs) </a:t>
            </a:r>
            <a:r>
              <a:rPr lang="en-US" altLang="zh-CN" dirty="0"/>
              <a:t>based on co-occurring cell types.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CMs represent </a:t>
            </a:r>
            <a:r>
              <a:rPr lang="en-US" altLang="zh-CN" b="1" u="sng" dirty="0"/>
              <a:t>coordinated multicellular ecosystems </a:t>
            </a:r>
            <a:r>
              <a:rPr lang="en-US" altLang="zh-CN" dirty="0"/>
              <a:t>involved in immunity, metabolism, vasculature, and reproductive function, validated using spatial transcriptomics and cell–cell communication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Ageing and menopause were linked to </a:t>
            </a:r>
            <a:r>
              <a:rPr lang="en-US" altLang="zh-CN" b="1" u="sng" dirty="0"/>
              <a:t>dynamic shifts in CM activity</a:t>
            </a:r>
            <a:r>
              <a:rPr lang="en-US" altLang="zh-CN" dirty="0"/>
              <a:t>—e.g., immune module changes in the spleen with age and fibroblast-related shifts in the breast post-menopause.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In cancer, normal tissue CMs are disrupted, while a </a:t>
            </a:r>
            <a:r>
              <a:rPr lang="en-US" altLang="zh-CN" b="1" u="sng" dirty="0"/>
              <a:t>convergent cancer-associated CM</a:t>
            </a:r>
            <a:r>
              <a:rPr lang="en-US" altLang="zh-CN" b="1" dirty="0"/>
              <a:t> </a:t>
            </a:r>
            <a:r>
              <a:rPr lang="en-US" altLang="zh-CN" dirty="0"/>
              <a:t>emerges across tumor types, marked by shared immune and stromal features.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Findings offer a framework for understanding </a:t>
            </a:r>
            <a:r>
              <a:rPr lang="en-US" altLang="zh-CN" b="1" u="sng" dirty="0"/>
              <a:t>tissue organization and disease progression</a:t>
            </a:r>
            <a:r>
              <a:rPr lang="en-US" altLang="zh-CN" dirty="0"/>
              <a:t>, with potential applications in diagnostics and cancer treatment.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59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1E5A3-7C8A-815A-A50D-06D15027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0364" cy="1095284"/>
          </a:xfrm>
        </p:spPr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AA5818-B2F8-1C4B-7A84-A696FDEB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15599" cy="484011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Tissue function depends on </a:t>
            </a:r>
            <a:r>
              <a:rPr lang="en-US" altLang="zh-CN" b="1" dirty="0"/>
              <a:t>coordination among diverse cell types</a:t>
            </a:r>
            <a:r>
              <a:rPr lang="en-US" altLang="zh-CN" dirty="0"/>
              <a:t>, but how this coordination is organized across tissues remains poorly understood.</a:t>
            </a:r>
          </a:p>
          <a:p>
            <a:r>
              <a:rPr lang="en-US" altLang="zh-CN" dirty="0"/>
              <a:t>Single-cell transcriptomics has uncovered many cell types, yet </a:t>
            </a:r>
            <a:r>
              <a:rPr lang="en-US" altLang="zh-CN" b="1" dirty="0"/>
              <a:t>systematic analysis of multicellular organization</a:t>
            </a:r>
            <a:r>
              <a:rPr lang="en-US" altLang="zh-CN" dirty="0"/>
              <a:t> across tissues is still lacking.</a:t>
            </a:r>
          </a:p>
          <a:p>
            <a:r>
              <a:rPr lang="en-US" altLang="zh-CN" dirty="0"/>
              <a:t>Prior studies have focused on cell–cell interactions using ligand–receptor pairs, but these do not fully capture </a:t>
            </a:r>
            <a:r>
              <a:rPr lang="en-US" altLang="zh-CN" b="1" dirty="0"/>
              <a:t>higher-order multicellular structures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A better understanding of </a:t>
            </a:r>
            <a:r>
              <a:rPr lang="en-US" altLang="zh-CN" b="1" dirty="0"/>
              <a:t>cross-tissue multicellular ecosystems</a:t>
            </a:r>
            <a:r>
              <a:rPr lang="en-US" altLang="zh-CN" dirty="0"/>
              <a:t> is crucial for uncovering principles of tissue homeostasis, aging, and disease, such as cancer.</a:t>
            </a:r>
          </a:p>
        </p:txBody>
      </p:sp>
    </p:spTree>
    <p:extLst>
      <p:ext uri="{BB962C8B-B14F-4D97-AF65-F5344CB8AC3E}">
        <p14:creationId xmlns:p14="http://schemas.microsoft.com/office/powerpoint/2010/main" val="1942529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4D17C-B047-0D54-DAF3-65CA3A7B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Limitation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928AFC-2A9E-39A1-0AD3-2D3C3266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Unlike using NMF for gene module analysis, </a:t>
            </a:r>
            <a:r>
              <a:rPr lang="en-US" altLang="zh-CN" dirty="0" err="1"/>
              <a:t>CoVarNet</a:t>
            </a:r>
            <a:r>
              <a:rPr lang="en-US" altLang="zh-CN" dirty="0"/>
              <a:t> only applies to </a:t>
            </a:r>
            <a:r>
              <a:rPr lang="en-US" altLang="zh-CN" dirty="0" err="1"/>
              <a:t>altas</a:t>
            </a:r>
            <a:r>
              <a:rPr lang="en-US" altLang="zh-CN" dirty="0"/>
              <a:t>-level dataset with </a:t>
            </a:r>
            <a:r>
              <a:rPr lang="en-US" altLang="zh-CN" b="1" u="sng" dirty="0"/>
              <a:t>many samples from diverse conditions</a:t>
            </a:r>
            <a:r>
              <a:rPr lang="en-US" altLang="zh-CN" dirty="0"/>
              <a:t> (organ/tissue/disease)</a:t>
            </a:r>
          </a:p>
          <a:p>
            <a:r>
              <a:rPr lang="en-US" altLang="zh-CN" dirty="0"/>
              <a:t>The single-cell atlas may have </a:t>
            </a:r>
            <a:r>
              <a:rPr lang="en-US" altLang="zh-CN" b="1" u="sng" dirty="0"/>
              <a:t>uneven sampling</a:t>
            </a:r>
            <a:r>
              <a:rPr lang="en-US" altLang="zh-CN" u="sng" dirty="0"/>
              <a:t> </a:t>
            </a:r>
            <a:r>
              <a:rPr lang="en-US" altLang="zh-CN" dirty="0"/>
              <a:t>across tissues, age groups, sexes</a:t>
            </a:r>
          </a:p>
          <a:p>
            <a:r>
              <a:rPr lang="en-US" altLang="zh-CN" b="1" u="sng" dirty="0"/>
              <a:t>Cell cluster resolution </a:t>
            </a:r>
            <a:r>
              <a:rPr lang="en-US" altLang="zh-CN" dirty="0"/>
              <a:t>(more small clusters or fewer large clusters) influences CM module results</a:t>
            </a:r>
          </a:p>
          <a:p>
            <a:r>
              <a:rPr lang="en-US" altLang="zh-CN" dirty="0" err="1"/>
              <a:t>CoVarNet</a:t>
            </a:r>
            <a:r>
              <a:rPr lang="en-US" altLang="zh-CN" dirty="0"/>
              <a:t> mainly uses on co-occurrence of cell clusters to infer cell modules, but </a:t>
            </a:r>
            <a:r>
              <a:rPr lang="en-US" altLang="zh-CN" b="1" u="sng" dirty="0"/>
              <a:t>functional coordination </a:t>
            </a:r>
            <a:r>
              <a:rPr lang="en-US" altLang="zh-CN" dirty="0"/>
              <a:t>(e.g. pathways with many involved cell types) are not considered.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327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86E24-4305-1552-3E27-D2DB2AD9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Pan-tissue single-cell atlas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962CA-A15C-EFB1-A303-E959113E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15599" cy="4840113"/>
          </a:xfrm>
        </p:spPr>
        <p:txBody>
          <a:bodyPr>
            <a:normAutofit/>
          </a:bodyPr>
          <a:lstStyle/>
          <a:p>
            <a:r>
              <a:rPr lang="en-US" altLang="zh-CN" dirty="0"/>
              <a:t>2.3</a:t>
            </a:r>
            <a:r>
              <a:rPr lang="zh-CN" altLang="en-US" dirty="0"/>
              <a:t> </a:t>
            </a:r>
            <a:r>
              <a:rPr lang="en-US" altLang="zh-CN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cells,</a:t>
            </a:r>
            <a:r>
              <a:rPr lang="zh-CN" altLang="en-US" dirty="0"/>
              <a:t> </a:t>
            </a:r>
            <a:r>
              <a:rPr lang="en-US" altLang="zh-CN" dirty="0"/>
              <a:t>706</a:t>
            </a:r>
            <a:r>
              <a:rPr lang="zh-CN" altLang="en-US" dirty="0"/>
              <a:t> </a:t>
            </a:r>
            <a:r>
              <a:rPr lang="en-US" altLang="zh-CN" dirty="0"/>
              <a:t>samples, 35 human tissues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C74347-4DDD-99C9-9F34-D0D9FA49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52" y="2594344"/>
            <a:ext cx="9312152" cy="41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593A6-796E-EC62-B2AF-B41477AA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6969" cy="1325563"/>
          </a:xfrm>
        </p:spPr>
        <p:txBody>
          <a:bodyPr/>
          <a:lstStyle/>
          <a:p>
            <a:r>
              <a:rPr lang="en-US" altLang="zh-CN" dirty="0"/>
              <a:t>Fibroblast diversity across tissues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3B7D6F-8DA1-1D45-EC7D-594B20DD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3158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Fibroblast clusters are universal or specialized across tissues</a:t>
            </a:r>
          </a:p>
          <a:p>
            <a:r>
              <a:rPr lang="en-US" altLang="zh-CN" dirty="0"/>
              <a:t>Fibroblast clusters in reproductive tissues are more specialized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354F23-9A14-7401-6F29-03259D87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47" y="1888977"/>
            <a:ext cx="7438503" cy="46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D6080-26F7-EA3B-EE0D-EED17D6B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Non-negative factorization (NMF)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096DE9-E70A-CCCA-1352-BCB633BD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Decompose large matrix into two smaller meaningful matrices</a:t>
            </a:r>
          </a:p>
          <a:p>
            <a:r>
              <a:rPr lang="en-US" altLang="zh-CN" dirty="0"/>
              <a:t>Inherent clustering property</a:t>
            </a:r>
          </a:p>
          <a:p>
            <a:r>
              <a:rPr lang="en-US" altLang="zh-CN" dirty="0"/>
              <a:t>Used in many single-cell studies to find gene modules</a:t>
            </a:r>
          </a:p>
          <a:p>
            <a:pPr lvl="1"/>
            <a:r>
              <a:rPr lang="en-US" altLang="zh-CN" dirty="0"/>
              <a:t>m: cells, </a:t>
            </a:r>
          </a:p>
          <a:p>
            <a:pPr lvl="1"/>
            <a:r>
              <a:rPr lang="en-US" altLang="zh-CN" dirty="0"/>
              <a:t>n: genes, </a:t>
            </a:r>
          </a:p>
          <a:p>
            <a:pPr lvl="1"/>
            <a:r>
              <a:rPr lang="en-US" altLang="zh-CN" dirty="0"/>
              <a:t>k: gene modules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999020-951D-B3FA-1C2F-ED706748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25" y="3949700"/>
            <a:ext cx="59245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E94E7-5A23-AA13-B4D7-1AB0B516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CoVarNet</a:t>
            </a:r>
            <a:r>
              <a:rPr lang="en-US" altLang="zh-CN" dirty="0"/>
              <a:t> for identifying cell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828F8-B7EC-4866-1EA9-7CAFFAF5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615"/>
            <a:ext cx="10757598" cy="156886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NMF to find cell modules using cell-tissue frequency matrix (not gene expression matrix)</a:t>
            </a:r>
          </a:p>
          <a:p>
            <a:r>
              <a:rPr lang="en-US" altLang="zh-CN" dirty="0"/>
              <a:t>Pearson correlation with specificity cutoff to find specifically correlated subset pairs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2F02E1-6DB3-20B4-6644-437CA1F3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88480"/>
            <a:ext cx="9838660" cy="3402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349A5-48C6-4797-B80E-0A2E0A576E7E}"/>
              </a:ext>
            </a:extLst>
          </p:cNvPr>
          <p:cNvSpPr txBox="1"/>
          <p:nvPr/>
        </p:nvSpPr>
        <p:spPr>
          <a:xfrm>
            <a:off x="231006" y="5476775"/>
            <a:ext cx="136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Subset: different cell cluster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C27037-2619-4EC9-94B5-D70BE78815D0}"/>
              </a:ext>
            </a:extLst>
          </p:cNvPr>
          <p:cNvGrpSpPr/>
          <p:nvPr/>
        </p:nvGrpSpPr>
        <p:grpSpPr>
          <a:xfrm>
            <a:off x="2491468" y="3359165"/>
            <a:ext cx="8346579" cy="2772076"/>
            <a:chOff x="2491468" y="3359165"/>
            <a:chExt cx="8346579" cy="27720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0BA42F-E944-476A-996E-103FBF089E71}"/>
                </a:ext>
              </a:extLst>
            </p:cNvPr>
            <p:cNvSpPr/>
            <p:nvPr/>
          </p:nvSpPr>
          <p:spPr>
            <a:xfrm>
              <a:off x="2675824" y="3359165"/>
              <a:ext cx="8162223" cy="27720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07AE3854-2942-4E7A-A7F5-CC564BEE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7870" y="3473615"/>
              <a:ext cx="5924550" cy="25431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3C8231-4265-440F-8F46-F3CB41D9A3D9}"/>
                </a:ext>
              </a:extLst>
            </p:cNvPr>
            <p:cNvSpPr txBox="1"/>
            <p:nvPr/>
          </p:nvSpPr>
          <p:spPr>
            <a:xfrm>
              <a:off x="2491468" y="4328043"/>
              <a:ext cx="60976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m: samples, </a:t>
              </a:r>
            </a:p>
            <a:p>
              <a:pPr lvl="1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n: cell clusters, </a:t>
              </a:r>
            </a:p>
            <a:p>
              <a:pPr lvl="1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k: cell modules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2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70B3-E19A-4215-9035-26B5C394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 module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6FE9-4A53-4A42-8CD4-D8AADFD4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EA8B68-F4D2-435D-BCCF-08168D107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533"/>
          <a:stretch/>
        </p:blipFill>
        <p:spPr>
          <a:xfrm>
            <a:off x="838200" y="2524225"/>
            <a:ext cx="10453188" cy="2529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FEF167-CBC8-45FA-8B7B-C9552A76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01" y="5053262"/>
            <a:ext cx="8755983" cy="2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AA9F5-5D4F-DEEE-7971-6A5B28D9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3EF7D-3AAB-A2DD-369A-F2B2870B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95640" cy="1603375"/>
          </a:xfrm>
        </p:spPr>
        <p:txBody>
          <a:bodyPr/>
          <a:lstStyle/>
          <a:p>
            <a:r>
              <a:rPr lang="en-US" altLang="zh-CN" dirty="0"/>
              <a:t>Cell module graphs using cells as nodes and specificity scores as edges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C659CB-96CB-A581-5B78-D1059FC53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4" y="3321081"/>
            <a:ext cx="8192756" cy="31717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000976-D133-00E5-AEF1-B687AA22C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804" y="0"/>
            <a:ext cx="2705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FE6E8-D979-B0DA-D4CE-2B68754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6280" cy="1608400"/>
          </a:xfrm>
        </p:spPr>
        <p:txBody>
          <a:bodyPr/>
          <a:lstStyle/>
          <a:p>
            <a:r>
              <a:rPr lang="en-US" altLang="zh-CN" dirty="0"/>
              <a:t>Tissue specificity and functions of cell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CD0E20-0C37-92B5-54E9-395B24BF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731"/>
            <a:ext cx="10977880" cy="4144231"/>
          </a:xfrm>
        </p:spPr>
        <p:txBody>
          <a:bodyPr/>
          <a:lstStyle/>
          <a:p>
            <a:r>
              <a:rPr lang="en-US" altLang="zh-CN" dirty="0"/>
              <a:t>CMs exhibit distinct preferences for multiple tissues, representing cross-tissue multicellular ecosystems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BD16E8-8862-1FCF-EC98-7EBF79B2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1191"/>
            <a:ext cx="12192000" cy="37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4A7C62-1AC3-4217-8493-54014DA68112}">
  <we:reference id="wa200005566" version="3.0.0.3" store="zh-CN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776</Words>
  <Application>Microsoft Office PowerPoint</Application>
  <PresentationFormat>Widescreen</PresentationFormat>
  <Paragraphs>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等线</vt:lpstr>
      <vt:lpstr>等线 Light</vt:lpstr>
      <vt:lpstr>Arial</vt:lpstr>
      <vt:lpstr>Office 主题​​</vt:lpstr>
      <vt:lpstr>PowerPoint Presentation</vt:lpstr>
      <vt:lpstr>Background</vt:lpstr>
      <vt:lpstr>Pan-tissue single-cell atlas</vt:lpstr>
      <vt:lpstr>Fibroblast diversity across tissues</vt:lpstr>
      <vt:lpstr>Non-negative factorization (NMF)</vt:lpstr>
      <vt:lpstr>CoVarNet for identifying cell modules</vt:lpstr>
      <vt:lpstr>Cell module examples</vt:lpstr>
      <vt:lpstr>Cell modules</vt:lpstr>
      <vt:lpstr>Tissue specificity and functions of cell modules</vt:lpstr>
      <vt:lpstr>Spatial characteristics of cell modules in intestine</vt:lpstr>
      <vt:lpstr>Cell-cell communication in cell modules</vt:lpstr>
      <vt:lpstr>Cytokine expression and response in cell modules</vt:lpstr>
      <vt:lpstr>Ageing associated cell modules</vt:lpstr>
      <vt:lpstr>Cell modules in menopausal trajectory</vt:lpstr>
      <vt:lpstr>Cell modules in menopausal trajectory</vt:lpstr>
      <vt:lpstr>Identifying cell modules in cancer</vt:lpstr>
      <vt:lpstr>Cancer-associated cell modules</vt:lpstr>
      <vt:lpstr>cCM02 in different conditions</vt:lpstr>
      <vt:lpstr>Summary</vt:lpstr>
      <vt:lpstr>Limitation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闻道 刘</dc:creator>
  <cp:lastModifiedBy>Liu, Wendao</cp:lastModifiedBy>
  <cp:revision>49</cp:revision>
  <dcterms:created xsi:type="dcterms:W3CDTF">2025-04-30T02:09:55Z</dcterms:created>
  <dcterms:modified xsi:type="dcterms:W3CDTF">2025-06-13T21:01:19Z</dcterms:modified>
</cp:coreProperties>
</file>