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9" r:id="rId4"/>
    <p:sldId id="261" r:id="rId5"/>
    <p:sldId id="262" r:id="rId6"/>
    <p:sldId id="280" r:id="rId7"/>
    <p:sldId id="282" r:id="rId8"/>
    <p:sldId id="281" r:id="rId9"/>
    <p:sldId id="283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2" r:id="rId18"/>
    <p:sldId id="294" r:id="rId19"/>
    <p:sldId id="293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1BAC-3E74-4FD4-BCE2-C3B21AFA1D30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AB10-B134-4269-AC7C-A106DA0A3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95278-1170-499C-5035-E66CFA5F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238EE2-E017-F54E-52FB-12975D88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5988ED-0CA6-13CA-F34D-0413A745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19ADC-7FEC-5E24-A8B1-C6932DB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2A06C-5209-7188-174D-9007A6F0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1A74D-6F0E-F649-5B71-BF429DE0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3A0E1-55E6-00A1-97A5-EFD8826CB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DC0C2-3344-1F08-999A-7FA3B8D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9C349-829F-3648-59F2-EF1DDE80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648A2-D8E0-5BD4-3AA5-ECC71B3D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BCD0FE-7F40-18E8-BE87-74D21696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A4E91A-E1FF-D506-F1DD-46E73372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E91A1-0F2A-3D5C-5EBF-28DE81F5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77ADC-1AD1-A947-E582-1890D2D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7F41D-7709-8435-98DE-A7458BBD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B5CE3-59C0-D4B6-3226-EC7125EC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F17A6-86EC-BE65-CF51-DFB6A5C9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D38F8-886A-0077-9276-3603107E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E2707-8E1F-5EB9-0F64-9FCE8131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F0223-8FB4-C1FF-F958-A317CC1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4FEDA-C7D2-C276-53C2-3AFEA18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CD4F01-9B12-81B5-38F9-6EE2106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F5435-BC12-DD1E-7563-ED0985C8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E589E-57FD-8A4A-DC9B-A705E6C1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52BF1-86A2-A4BF-81E7-E9FDBAC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4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865F9-3074-3B60-9692-139469B1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889C7-DC5C-BAB2-6449-BFCA1919E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689C07-D3B5-8CBE-0E14-D392CA29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14188B-22A8-2C1D-2192-51941A63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13C44A-EFA9-52CE-FDF9-C86797F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4DFB60-5875-C28D-F3B8-DFA851BB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5802C-D0FB-FD41-F3F5-FB1BCE05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A8745-A9AE-7B37-D207-74E878A4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F5245D-853A-16F0-5558-4B66C6565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822E5F-32D9-73FD-EBA4-5C96CB07E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C16579-F578-5DF4-060F-32B5ACFB1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054E22-A999-A6AE-7201-05CA9630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87343-F402-71E6-434E-62AA4DDC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E5AEF8-4926-063F-F7E3-433F7F53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6F898-F191-A8B5-6DAB-83BFA3A5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850280-B487-DD18-BCC3-1AF530C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70930F-DA61-6208-47EA-733CDE1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EAA8E3-3FFC-0826-CE9B-55652686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6742D2-74D6-1ABF-4483-D52B4EC5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5D1E39-D7C0-25A6-7816-25FE2E03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8CD07-FD45-320E-C5F9-244AE38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7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4FC36-76CA-9675-64F1-E5D0996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ADE68-5DA5-2B08-3ADD-736FE9EE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1CCB2F-F85D-51B1-19CD-5878A0E6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700636-1553-931A-CDE2-EBD3D1F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CB05E-D5EE-396F-AE5B-5ADE3773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0E86C-60BA-30EE-6674-A11729E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99211-632F-ED34-FA5A-2E229DE0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847C6A-7ACE-14EC-1FAB-D9FB94D84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001521-A222-24CF-67D9-2A9AC13B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ED275-96FC-40CB-DB6D-93D34849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11DC4E-0541-3014-A970-53A7B7AD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502AFE-FC3F-8154-8EC6-9D9B32EF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764477-7688-E4A9-198A-031F86F2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8EE2C-30A3-D9EE-DC69-3A151BED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5700F-74AE-A035-3C85-138034E12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40539-FFE9-4AD1-8A58-FE658541809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3F32CA-B02E-68FD-6E84-9A894D6E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7C029-2AFF-D7F0-3BF7-7D0F323E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EF54D-A321-0A7F-6181-AB323B0A2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071CF2-8BC0-80F3-7227-268B8654D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8798"/>
            <a:ext cx="9144000" cy="82900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JC 7/11/2025</a:t>
            </a:r>
          </a:p>
          <a:p>
            <a:r>
              <a:rPr lang="en-US" altLang="zh-CN" dirty="0"/>
              <a:t>Wendao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6D79D2-2299-35EC-C87A-15CD0CD8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63" y="771011"/>
            <a:ext cx="9517257" cy="34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6E14-FF9A-A694-E578-D5F0D6B5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109BB-5C99-72FE-381C-4328664A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/>
              <a:t>eQTL</a:t>
            </a:r>
            <a:r>
              <a:rPr lang="en-US" altLang="zh-CN" sz="4000" dirty="0"/>
              <a:t> prediction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83EE4-7151-155A-C261-F276222A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Predict </a:t>
            </a:r>
            <a:r>
              <a:rPr lang="en-US" altLang="zh-CN" dirty="0" err="1"/>
              <a:t>eQTL</a:t>
            </a:r>
            <a:r>
              <a:rPr lang="en-US" altLang="zh-CN" dirty="0"/>
              <a:t>, RNA expression </a:t>
            </a:r>
          </a:p>
          <a:p>
            <a:pPr lvl="1"/>
            <a:r>
              <a:rPr lang="en-US" altLang="zh-CN" dirty="0" err="1"/>
              <a:t>eQTL</a:t>
            </a:r>
            <a:r>
              <a:rPr lang="en-US" altLang="zh-CN" dirty="0"/>
              <a:t> effect size (magnitude and direction of regulation), sign (upregulate or downregulate expression)</a:t>
            </a:r>
          </a:p>
          <a:p>
            <a:r>
              <a:rPr lang="en-US" altLang="zh-CN" dirty="0"/>
              <a:t>Benchmark with Borzoi and </a:t>
            </a:r>
            <a:r>
              <a:rPr lang="en-US" altLang="zh-CN" dirty="0" err="1"/>
              <a:t>Enformer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2357E8-7668-8933-8A99-9A254C53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28" y="3547412"/>
            <a:ext cx="8008127" cy="31134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3F69061-BB03-C23B-C58D-494D552463AB}"/>
              </a:ext>
            </a:extLst>
          </p:cNvPr>
          <p:cNvSpPr txBox="1"/>
          <p:nvPr/>
        </p:nvSpPr>
        <p:spPr>
          <a:xfrm>
            <a:off x="9797455" y="3808904"/>
            <a:ext cx="2394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 score: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&gt;0: increase expression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&lt;0: decrease expression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9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547AEEA-F3DB-5935-C820-12615366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5" y="3912781"/>
            <a:ext cx="10759295" cy="25507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325709C-92A3-1729-5B8C-DF65FF20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eQTL</a:t>
            </a:r>
            <a:r>
              <a:rPr lang="en-US" altLang="zh-CN" dirty="0"/>
              <a:t> and GWAS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1DEB7D-597C-7FC4-0BFE-197924C4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Recover more </a:t>
            </a:r>
            <a:r>
              <a:rPr lang="en-US" altLang="zh-CN" dirty="0" err="1"/>
              <a:t>GTEx</a:t>
            </a:r>
            <a:r>
              <a:rPr lang="en-US" altLang="zh-CN" dirty="0"/>
              <a:t> </a:t>
            </a:r>
            <a:r>
              <a:rPr lang="en-US" altLang="zh-CN" dirty="0" err="1"/>
              <a:t>eQTL</a:t>
            </a:r>
            <a:r>
              <a:rPr lang="en-US" altLang="zh-CN" dirty="0"/>
              <a:t> at 90% correct sign prediction </a:t>
            </a:r>
          </a:p>
          <a:p>
            <a:r>
              <a:rPr lang="en-US" altLang="zh-CN" dirty="0"/>
              <a:t>Predict GWAS loci that are not found by colocalization (COLOC)</a:t>
            </a:r>
          </a:p>
          <a:p>
            <a:r>
              <a:rPr lang="en-US" altLang="zh-CN" dirty="0"/>
              <a:t>Better distinguishing </a:t>
            </a:r>
            <a:r>
              <a:rPr lang="en-US" altLang="zh-CN" dirty="0" err="1"/>
              <a:t>eQTLs</a:t>
            </a:r>
            <a:r>
              <a:rPr lang="en-US" altLang="zh-CN" dirty="0"/>
              <a:t> from controls (distance-matched variants)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FF496C-6675-30B6-B8EA-8699A720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873750"/>
            <a:ext cx="1181100" cy="8763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99D96A0-39BB-599F-BE25-21DB120D0873}"/>
              </a:ext>
            </a:extLst>
          </p:cNvPr>
          <p:cNvSpPr txBox="1"/>
          <p:nvPr/>
        </p:nvSpPr>
        <p:spPr>
          <a:xfrm>
            <a:off x="8986759" y="6211669"/>
            <a:ext cx="275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using scores from multiple modalities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D0795-D01B-47A1-9B14-944B7950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580" y="4607038"/>
            <a:ext cx="87642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F7423-DDDE-9651-8B6A-0EF686A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Enhancer-gene relation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E0201-4E81-2516-1E03-CDF09512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CRISPRi</a:t>
            </a:r>
            <a:r>
              <a:rPr lang="en-US" altLang="zh-CN" dirty="0"/>
              <a:t> perturbation dataset from the ENCODE-rE2G study</a:t>
            </a:r>
          </a:p>
          <a:p>
            <a:r>
              <a:rPr lang="en-US" altLang="zh-CN" dirty="0"/>
              <a:t>rE2G: ENCODE model to predict </a:t>
            </a:r>
            <a:r>
              <a:rPr lang="en-US" altLang="zh-CN" b="1" dirty="0"/>
              <a:t>enhancer–gene links</a:t>
            </a:r>
          </a:p>
          <a:p>
            <a:r>
              <a:rPr lang="en-US" altLang="zh-CN" dirty="0"/>
              <a:t>rE2G extended: improved model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8E894E-6B28-3CD6-7E33-D023178E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972"/>
          <a:stretch>
            <a:fillRect/>
          </a:stretch>
        </p:blipFill>
        <p:spPr>
          <a:xfrm>
            <a:off x="2233372" y="3595622"/>
            <a:ext cx="6950099" cy="28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6964-EBDF-AB0F-D54D-ED2B4170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94A7F-2242-9185-5915-0AC867A4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paQTL</a:t>
            </a:r>
            <a:r>
              <a:rPr lang="en-US" altLang="zh-CN" dirty="0"/>
              <a:t>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00CEA2-9FC4-5F3E-4D5C-0B75684A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paQTL</a:t>
            </a:r>
            <a:r>
              <a:rPr lang="en-US" altLang="zh-CN" dirty="0"/>
              <a:t>: variants affecting alternative polyadenylation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6A5116-45F6-6F08-AEDE-215DF87F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54" y="3126231"/>
            <a:ext cx="5458985" cy="31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B2DA-D8EE-650E-107B-8E1FC966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AE2A3-8EBF-0D46-0E6A-CF2A4387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Chromatin accessibility and TF binding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C95F99-7BD0-877D-E706-7A9A5D7B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caQTL</a:t>
            </a:r>
            <a:r>
              <a:rPr lang="en-US" altLang="zh-CN" dirty="0"/>
              <a:t>: variants affecting chromatin accessibility</a:t>
            </a:r>
          </a:p>
          <a:p>
            <a:r>
              <a:rPr lang="en-US" altLang="zh-CN" dirty="0" err="1"/>
              <a:t>dsQTL</a:t>
            </a:r>
            <a:r>
              <a:rPr lang="en-US" altLang="zh-CN" dirty="0"/>
              <a:t>: variants affecting DNase sensitivity</a:t>
            </a:r>
          </a:p>
          <a:p>
            <a:r>
              <a:rPr lang="en-US" altLang="zh-CN" dirty="0" err="1"/>
              <a:t>bQTL</a:t>
            </a:r>
            <a:r>
              <a:rPr lang="en-US" altLang="zh-CN" dirty="0"/>
              <a:t>: variants affecting TF binding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94F11D-DC91-C26A-DA9C-C1E3A3F2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18" y="4001294"/>
            <a:ext cx="10790797" cy="24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9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B5FD6-6A7F-B84F-1717-8625682A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Chromatin accessibility and TF binding prediction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E5F482-D39A-6BA9-18A9-F34440070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28" y="2374352"/>
            <a:ext cx="9700310" cy="42568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D14249-F79B-182C-65BC-2662D4303669}"/>
              </a:ext>
            </a:extLst>
          </p:cNvPr>
          <p:cNvSpPr/>
          <p:nvPr/>
        </p:nvSpPr>
        <p:spPr>
          <a:xfrm>
            <a:off x="105255" y="1848535"/>
            <a:ext cx="7315200" cy="47167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9A6134-9CFC-A506-134E-317E4C73D8D8}"/>
              </a:ext>
            </a:extLst>
          </p:cNvPr>
          <p:cNvSpPr txBox="1"/>
          <p:nvPr/>
        </p:nvSpPr>
        <p:spPr>
          <a:xfrm>
            <a:off x="296027" y="1960368"/>
            <a:ext cx="482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examples for TF binding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135432-2694-3371-A3BC-689B6D73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9479" y="1920161"/>
            <a:ext cx="2302445" cy="4256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CAGI5: Critical Assessment of Genome Interpretation (2018-2019),</a:t>
            </a:r>
          </a:p>
          <a:p>
            <a:pPr marL="0" indent="0">
              <a:buNone/>
            </a:pPr>
            <a:r>
              <a:rPr lang="en-US" altLang="zh-CN" sz="2000" dirty="0"/>
              <a:t>predicting the regulatory effects of non-coding genetic variants using saturation mutagenesis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847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FC30C-7B48-BE91-4FC9-F22C4C9E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91016-01D4-0723-54A8-AA54B2D5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3424" cy="4351338"/>
          </a:xfrm>
        </p:spPr>
        <p:txBody>
          <a:bodyPr/>
          <a:lstStyle/>
          <a:p>
            <a:r>
              <a:rPr lang="en-US" altLang="zh-CN" dirty="0"/>
              <a:t>Application in T-cell acute lymphoblastic leukemia (T-ALL)</a:t>
            </a:r>
          </a:p>
          <a:p>
            <a:r>
              <a:rPr lang="en-US" altLang="zh-CN" dirty="0"/>
              <a:t>Three known sites to increase oncogene TAL1 expression</a:t>
            </a:r>
          </a:p>
          <a:p>
            <a:r>
              <a:rPr lang="en-US" altLang="zh-CN" dirty="0" err="1"/>
              <a:t>AlphaGenome</a:t>
            </a:r>
            <a:r>
              <a:rPr lang="en-US" altLang="zh-CN" dirty="0"/>
              <a:t> predicts increased expression with other track information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2EFFFC-B417-F963-3F80-63F8A1CF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943424" cy="68580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A65D708-AACD-8DD5-C4CC-9DC752C7D88B}"/>
              </a:ext>
            </a:extLst>
          </p:cNvPr>
          <p:cNvCxnSpPr/>
          <p:nvPr/>
        </p:nvCxnSpPr>
        <p:spPr>
          <a:xfrm flipV="1">
            <a:off x="8124345" y="1236742"/>
            <a:ext cx="282872" cy="3401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E1DA061D-4D4F-1B1C-8C35-CA806A9FB4B2}"/>
              </a:ext>
            </a:extLst>
          </p:cNvPr>
          <p:cNvSpPr/>
          <p:nvPr/>
        </p:nvSpPr>
        <p:spPr>
          <a:xfrm>
            <a:off x="5677170" y="967027"/>
            <a:ext cx="565747" cy="3933894"/>
          </a:xfrm>
          <a:custGeom>
            <a:avLst/>
            <a:gdLst>
              <a:gd name="connsiteX0" fmla="*/ 565747 w 578478"/>
              <a:gd name="connsiteY0" fmla="*/ 3920737 h 3920737"/>
              <a:gd name="connsiteX1" fmla="*/ 3 w 578478"/>
              <a:gd name="connsiteY1" fmla="*/ 1631448 h 3920737"/>
              <a:gd name="connsiteX2" fmla="*/ 572325 w 578478"/>
              <a:gd name="connsiteY2" fmla="*/ 0 h 3920737"/>
              <a:gd name="connsiteX0" fmla="*/ 565747 w 669858"/>
              <a:gd name="connsiteY0" fmla="*/ 3927315 h 3927315"/>
              <a:gd name="connsiteX1" fmla="*/ 3 w 669858"/>
              <a:gd name="connsiteY1" fmla="*/ 1638026 h 3927315"/>
              <a:gd name="connsiteX2" fmla="*/ 664423 w 669858"/>
              <a:gd name="connsiteY2" fmla="*/ 0 h 3927315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493384 w 565747"/>
              <a:gd name="connsiteY2" fmla="*/ 0 h 3933894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526276 w 565747"/>
              <a:gd name="connsiteY2" fmla="*/ 0 h 3933894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526276 w 565747"/>
              <a:gd name="connsiteY2" fmla="*/ 0 h 39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747" h="3933894">
                <a:moveTo>
                  <a:pt x="565747" y="3933894"/>
                </a:moveTo>
                <a:cubicBezTo>
                  <a:pt x="282327" y="3115977"/>
                  <a:pt x="-1093" y="2298061"/>
                  <a:pt x="3" y="1644605"/>
                </a:cubicBezTo>
                <a:cubicBezTo>
                  <a:pt x="1099" y="991149"/>
                  <a:pt x="424311" y="281776"/>
                  <a:pt x="52627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99D2764E-DB88-C2CD-AC30-A0B7E435F3E2}"/>
              </a:ext>
            </a:extLst>
          </p:cNvPr>
          <p:cNvSpPr/>
          <p:nvPr/>
        </p:nvSpPr>
        <p:spPr>
          <a:xfrm flipH="1">
            <a:off x="10841232" y="967027"/>
            <a:ext cx="483787" cy="3933894"/>
          </a:xfrm>
          <a:custGeom>
            <a:avLst/>
            <a:gdLst>
              <a:gd name="connsiteX0" fmla="*/ 565747 w 578478"/>
              <a:gd name="connsiteY0" fmla="*/ 3920737 h 3920737"/>
              <a:gd name="connsiteX1" fmla="*/ 3 w 578478"/>
              <a:gd name="connsiteY1" fmla="*/ 1631448 h 3920737"/>
              <a:gd name="connsiteX2" fmla="*/ 572325 w 578478"/>
              <a:gd name="connsiteY2" fmla="*/ 0 h 3920737"/>
              <a:gd name="connsiteX0" fmla="*/ 565747 w 669858"/>
              <a:gd name="connsiteY0" fmla="*/ 3927315 h 3927315"/>
              <a:gd name="connsiteX1" fmla="*/ 3 w 669858"/>
              <a:gd name="connsiteY1" fmla="*/ 1638026 h 3927315"/>
              <a:gd name="connsiteX2" fmla="*/ 664423 w 669858"/>
              <a:gd name="connsiteY2" fmla="*/ 0 h 3927315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493384 w 565747"/>
              <a:gd name="connsiteY2" fmla="*/ 0 h 3933894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526276 w 565747"/>
              <a:gd name="connsiteY2" fmla="*/ 0 h 3933894"/>
              <a:gd name="connsiteX0" fmla="*/ 565747 w 565747"/>
              <a:gd name="connsiteY0" fmla="*/ 3933894 h 3933894"/>
              <a:gd name="connsiteX1" fmla="*/ 3 w 565747"/>
              <a:gd name="connsiteY1" fmla="*/ 1644605 h 3933894"/>
              <a:gd name="connsiteX2" fmla="*/ 526276 w 565747"/>
              <a:gd name="connsiteY2" fmla="*/ 0 h 39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747" h="3933894">
                <a:moveTo>
                  <a:pt x="565747" y="3933894"/>
                </a:moveTo>
                <a:cubicBezTo>
                  <a:pt x="282327" y="3115977"/>
                  <a:pt x="-1093" y="2298061"/>
                  <a:pt x="3" y="1644605"/>
                </a:cubicBezTo>
                <a:cubicBezTo>
                  <a:pt x="1099" y="991149"/>
                  <a:pt x="424311" y="281776"/>
                  <a:pt x="52627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CC66DBD7-0CA3-92F1-FDD7-3EAAFCEA7826}"/>
              </a:ext>
            </a:extLst>
          </p:cNvPr>
          <p:cNvCxnSpPr>
            <a:cxnSpLocks/>
          </p:cNvCxnSpPr>
          <p:nvPr/>
        </p:nvCxnSpPr>
        <p:spPr>
          <a:xfrm flipV="1">
            <a:off x="6183713" y="922651"/>
            <a:ext cx="59204" cy="105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42A097A-7895-4122-7B4A-EE7EC20666ED}"/>
              </a:ext>
            </a:extLst>
          </p:cNvPr>
          <p:cNvCxnSpPr>
            <a:cxnSpLocks/>
          </p:cNvCxnSpPr>
          <p:nvPr/>
        </p:nvCxnSpPr>
        <p:spPr>
          <a:xfrm flipH="1" flipV="1">
            <a:off x="10843137" y="896612"/>
            <a:ext cx="33753" cy="812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4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6299E-B9AA-C300-C483-807570E8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E0416D-70EE-91F0-EE58-CB02FB8B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35043" cy="4559935"/>
          </a:xfrm>
        </p:spPr>
        <p:txBody>
          <a:bodyPr>
            <a:normAutofit/>
          </a:bodyPr>
          <a:lstStyle/>
          <a:p>
            <a:r>
              <a:rPr lang="en-US" altLang="zh-CN" dirty="0"/>
              <a:t>Oncogenic variants (yellow) have distinct regulatory mechanism compared to controls (gray)</a:t>
            </a:r>
          </a:p>
          <a:p>
            <a:r>
              <a:rPr lang="en-US" altLang="zh-CN" dirty="0"/>
              <a:t>An insertion introduce a MYB (TF) motif that increase chromatin accessibility, enhancer mark and TAL1 expression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42E199-0DEF-E174-6CF5-DB9E9591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76" y="1267212"/>
            <a:ext cx="5898381" cy="55022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AEBA3A-7365-4EC5-2DAB-BD2F40B44825}"/>
              </a:ext>
            </a:extLst>
          </p:cNvPr>
          <p:cNvSpPr txBox="1"/>
          <p:nvPr/>
        </p:nvSpPr>
        <p:spPr>
          <a:xfrm>
            <a:off x="10253587" y="2216786"/>
            <a:ext cx="1346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enhancer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1387C8-245A-1B97-DD85-AEED07044DFB}"/>
              </a:ext>
            </a:extLst>
          </p:cNvPr>
          <p:cNvSpPr txBox="1"/>
          <p:nvPr/>
        </p:nvSpPr>
        <p:spPr>
          <a:xfrm>
            <a:off x="10253589" y="2670568"/>
            <a:ext cx="1346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promoter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F70F41-65ED-07C4-B634-3575EF5D39A4}"/>
              </a:ext>
            </a:extLst>
          </p:cNvPr>
          <p:cNvSpPr txBox="1"/>
          <p:nvPr/>
        </p:nvSpPr>
        <p:spPr>
          <a:xfrm>
            <a:off x="10308200" y="3002868"/>
            <a:ext cx="1476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transcription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47FE32-AC65-0D95-0798-F8791E43E431}"/>
              </a:ext>
            </a:extLst>
          </p:cNvPr>
          <p:cNvSpPr txBox="1"/>
          <p:nvPr/>
        </p:nvSpPr>
        <p:spPr>
          <a:xfrm>
            <a:off x="10352705" y="3146684"/>
            <a:ext cx="1476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Silenced genes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E59E48-9A4A-4EA9-528F-B80409C719F0}"/>
              </a:ext>
            </a:extLst>
          </p:cNvPr>
          <p:cNvSpPr txBox="1"/>
          <p:nvPr/>
        </p:nvSpPr>
        <p:spPr>
          <a:xfrm>
            <a:off x="9989681" y="3290500"/>
            <a:ext cx="2202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Heterochromatin, silencing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E6062E-0892-501D-ACD1-5EFD2CCBE6B8}"/>
              </a:ext>
            </a:extLst>
          </p:cNvPr>
          <p:cNvSpPr txBox="1"/>
          <p:nvPr/>
        </p:nvSpPr>
        <p:spPr>
          <a:xfrm>
            <a:off x="10253588" y="2526752"/>
            <a:ext cx="1346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enhancer</a:t>
            </a:r>
          </a:p>
        </p:txBody>
      </p:sp>
    </p:spTree>
    <p:extLst>
      <p:ext uri="{BB962C8B-B14F-4D97-AF65-F5344CB8AC3E}">
        <p14:creationId xmlns:p14="http://schemas.microsoft.com/office/powerpoint/2010/main" val="377814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BBFBE-8075-61CB-C15D-41C9577D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Model and data ablations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1F94F0-0B7F-C260-246C-6FE86FC9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006BF8-8692-C016-AE30-0E511F54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179" y="0"/>
            <a:ext cx="755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AD119-DF17-B8BF-83A7-C38E8483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and data ablation result 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48B23-E59A-49CE-1569-491AA75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Target Resolution</a:t>
            </a:r>
          </a:p>
          <a:p>
            <a:pPr lvl="1"/>
            <a:r>
              <a:rPr lang="en-US" altLang="zh-CN" dirty="0"/>
              <a:t>Training with </a:t>
            </a:r>
            <a:r>
              <a:rPr lang="en-US" altLang="zh-CN" b="1" dirty="0"/>
              <a:t>1 bp resolution targets</a:t>
            </a:r>
            <a:r>
              <a:rPr lang="en-US" altLang="zh-CN" dirty="0"/>
              <a:t> gave the </a:t>
            </a:r>
            <a:r>
              <a:rPr lang="en-US" altLang="zh-CN" b="1" dirty="0"/>
              <a:t>best performance</a:t>
            </a:r>
            <a:r>
              <a:rPr lang="en-US" altLang="zh-CN" dirty="0"/>
              <a:t>, especially for fine-resolution tasks</a:t>
            </a:r>
          </a:p>
          <a:p>
            <a:pPr lvl="1"/>
            <a:r>
              <a:rPr lang="en-US" altLang="zh-CN" b="1" dirty="0"/>
              <a:t>Variant effect predictions</a:t>
            </a:r>
            <a:r>
              <a:rPr lang="en-US" altLang="zh-CN" dirty="0"/>
              <a:t> aggregated over larger regions (like exons or gene bodies) were </a:t>
            </a:r>
            <a:r>
              <a:rPr lang="en-US" altLang="zh-CN" b="1" dirty="0"/>
              <a:t>robust to resolution</a:t>
            </a:r>
          </a:p>
          <a:p>
            <a:r>
              <a:rPr lang="en-US" altLang="zh-CN" dirty="0"/>
              <a:t>Training and Inference Sequence Length</a:t>
            </a:r>
          </a:p>
          <a:p>
            <a:pPr lvl="1"/>
            <a:r>
              <a:rPr lang="en-US" altLang="zh-CN" b="1" dirty="0"/>
              <a:t>Training on 1 Mb sequences</a:t>
            </a:r>
            <a:r>
              <a:rPr lang="en-US" altLang="zh-CN" dirty="0"/>
              <a:t> and </a:t>
            </a:r>
            <a:r>
              <a:rPr lang="en-US" altLang="zh-CN" b="1" dirty="0"/>
              <a:t>using the full 1 Mb context</a:t>
            </a:r>
            <a:r>
              <a:rPr lang="en-US" altLang="zh-CN" dirty="0"/>
              <a:t> at inference yielded </a:t>
            </a:r>
            <a:r>
              <a:rPr lang="en-US" altLang="zh-CN" b="1" dirty="0"/>
              <a:t>optimal results</a:t>
            </a:r>
          </a:p>
          <a:p>
            <a:r>
              <a:rPr lang="en-US" altLang="zh-CN" dirty="0"/>
              <a:t>Distillation vs. </a:t>
            </a:r>
            <a:r>
              <a:rPr lang="en-US" altLang="zh-CN" dirty="0" err="1"/>
              <a:t>Ensembling</a:t>
            </a:r>
            <a:endParaRPr lang="en-US" altLang="zh-CN" dirty="0"/>
          </a:p>
          <a:p>
            <a:pPr lvl="1"/>
            <a:r>
              <a:rPr lang="en-US" altLang="zh-CN" dirty="0"/>
              <a:t>Distillation is </a:t>
            </a:r>
            <a:r>
              <a:rPr lang="en-US" altLang="zh-CN" b="1" dirty="0"/>
              <a:t>competitive with or better than</a:t>
            </a:r>
            <a:r>
              <a:rPr lang="en-US" altLang="zh-CN" dirty="0"/>
              <a:t> traditional ensembles</a:t>
            </a:r>
          </a:p>
          <a:p>
            <a:r>
              <a:rPr lang="en-US" altLang="zh-CN" dirty="0"/>
              <a:t>Multimodal Learning</a:t>
            </a:r>
          </a:p>
          <a:p>
            <a:pPr lvl="1"/>
            <a:r>
              <a:rPr lang="en-US" altLang="zh-CN" b="1" dirty="0"/>
              <a:t>Fully multimodal models</a:t>
            </a:r>
            <a:r>
              <a:rPr lang="en-US" altLang="zh-CN" dirty="0"/>
              <a:t> outperformed </a:t>
            </a:r>
            <a:r>
              <a:rPr lang="en-US" altLang="zh-CN" b="1" dirty="0"/>
              <a:t>single-modality models</a:t>
            </a:r>
            <a:r>
              <a:rPr lang="en-US" altLang="zh-CN" dirty="0"/>
              <a:t> overall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99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3EB5-7698-EF83-C8AD-84C0B11B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92C7D-ECEA-3BED-218F-AC333432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3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Predicting genome tracks from DNA sequence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DB0BFA-AD61-9D41-C3D9-917313EE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80689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Data modalities:</a:t>
            </a:r>
          </a:p>
          <a:p>
            <a:pPr lvl="1"/>
            <a:r>
              <a:rPr lang="en-US" altLang="zh-CN" dirty="0"/>
              <a:t>Gene expression (RNA-seq, CAGE-seq [TSS], PRO-seq [nascent RNA])</a:t>
            </a:r>
          </a:p>
          <a:p>
            <a:pPr lvl="1"/>
            <a:r>
              <a:rPr lang="en-US" altLang="zh-CN" dirty="0"/>
              <a:t>Splicing</a:t>
            </a:r>
          </a:p>
          <a:p>
            <a:pPr lvl="1"/>
            <a:r>
              <a:rPr lang="en-US" altLang="zh-CN" dirty="0"/>
              <a:t>DNA accessibility (ATAC-seq, DNase-seq)</a:t>
            </a:r>
          </a:p>
          <a:p>
            <a:pPr lvl="1"/>
            <a:r>
              <a:rPr lang="en-US" altLang="zh-CN" dirty="0"/>
              <a:t>Histone modification (</a:t>
            </a:r>
            <a:r>
              <a:rPr lang="en-US" altLang="zh-CN" dirty="0" err="1"/>
              <a:t>ChIP</a:t>
            </a:r>
            <a:r>
              <a:rPr lang="en-US" altLang="zh-CN" dirty="0"/>
              <a:t>-seq)</a:t>
            </a:r>
          </a:p>
          <a:p>
            <a:pPr lvl="1"/>
            <a:r>
              <a:rPr lang="en-US" altLang="zh-CN" dirty="0"/>
              <a:t>Transcription factor binding (</a:t>
            </a:r>
            <a:r>
              <a:rPr lang="en-US" altLang="zh-CN" dirty="0" err="1"/>
              <a:t>ChIP</a:t>
            </a:r>
            <a:r>
              <a:rPr lang="en-US" altLang="zh-CN" dirty="0"/>
              <a:t>-seq)</a:t>
            </a:r>
          </a:p>
          <a:p>
            <a:pPr lvl="1"/>
            <a:r>
              <a:rPr lang="en-US" altLang="zh-CN" dirty="0"/>
              <a:t>Chromatin conformation (Hi-C)</a:t>
            </a:r>
          </a:p>
          <a:p>
            <a:r>
              <a:rPr lang="en-US" altLang="zh-CN" dirty="0"/>
              <a:t>Predicting molecular effect of variants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6C814E-04E6-917E-EE97-94037975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25" y="2763347"/>
            <a:ext cx="25146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9DF09-FBCC-4F93-3EB0-6A51118B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2F0F48F-4240-BFBC-1D11-FA3A2BBE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39C90-439A-1718-917F-C1A3FFC0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1403698"/>
            <a:ext cx="7161924" cy="54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9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078A6-0ECF-297A-E7BF-30A6722C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9739A2-2F20-96D0-1A6C-635C30F9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Challenging to capture distal regulatory elements (&gt;100 kb)</a:t>
            </a:r>
          </a:p>
          <a:p>
            <a:r>
              <a:rPr lang="en-US" altLang="zh-CN" dirty="0"/>
              <a:t>Tissue- or condition-specific prediction</a:t>
            </a:r>
          </a:p>
          <a:p>
            <a:r>
              <a:rPr lang="en-US" altLang="zh-CN" dirty="0"/>
              <a:t>Species coverage is only limited to human and mouse</a:t>
            </a:r>
          </a:p>
          <a:p>
            <a:pPr lvl="1"/>
            <a:r>
              <a:rPr lang="en-US" altLang="zh-CN" dirty="0"/>
              <a:t>Unlike Evo2 trained on &gt; 10k organism genomes</a:t>
            </a:r>
          </a:p>
          <a:p>
            <a:r>
              <a:rPr lang="en-US" altLang="zh-CN" dirty="0"/>
              <a:t>Personal genome prediction</a:t>
            </a:r>
          </a:p>
          <a:p>
            <a:r>
              <a:rPr lang="en-US" altLang="zh-CN" dirty="0"/>
              <a:t>Traits analysis beyond variant-to-function scope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064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5290-F342-4944-5B57-46C0A0E2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7449D-48CB-CE77-6786-F8ED853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current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054528-0D30-8D59-B95A-F225386A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Trade-off between context length and resolution</a:t>
            </a:r>
          </a:p>
          <a:p>
            <a:pPr lvl="1"/>
            <a:r>
              <a:rPr lang="en-US" altLang="zh-CN" dirty="0"/>
              <a:t>Short-range models: base-resolution limited to short sequence </a:t>
            </a:r>
          </a:p>
          <a:p>
            <a:pPr lvl="1"/>
            <a:r>
              <a:rPr lang="en-US" altLang="zh-CN" dirty="0"/>
              <a:t>Long-range models: broad context with reduce resolution (&gt;32bp)</a:t>
            </a:r>
          </a:p>
          <a:p>
            <a:r>
              <a:rPr lang="en-US" altLang="zh-CN" dirty="0"/>
              <a:t>Diverse modalities versus specializing</a:t>
            </a:r>
          </a:p>
          <a:p>
            <a:pPr lvl="1"/>
            <a:r>
              <a:rPr lang="en-US" altLang="zh-CN" dirty="0"/>
              <a:t>cannot handle </a:t>
            </a:r>
            <a:r>
              <a:rPr lang="en-US" altLang="zh-CN" b="1" dirty="0"/>
              <a:t>cross-modality variant effects</a:t>
            </a:r>
            <a:r>
              <a:rPr lang="en-US" altLang="zh-CN" dirty="0"/>
              <a:t> or integrate diverse regulatory outcomes</a:t>
            </a:r>
          </a:p>
          <a:p>
            <a:endParaRPr lang="en-US" altLang="zh-CN" dirty="0"/>
          </a:p>
          <a:p>
            <a:r>
              <a:rPr lang="en-US" altLang="zh-CN" dirty="0" err="1"/>
              <a:t>AlphaGenome</a:t>
            </a:r>
            <a:r>
              <a:rPr lang="en-US" altLang="zh-CN" dirty="0"/>
              <a:t>, a model that unifies multimodal prediction, long sequence context, and base-pair resolution into a single framework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88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AA9F5-5D4F-DEEE-7971-6A5B28D9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3EF7D-3AAB-A2DD-369A-F2B2870B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 and training will be introduced by Gang</a:t>
            </a:r>
          </a:p>
          <a:p>
            <a:r>
              <a:rPr lang="en-US" altLang="zh-CN" dirty="0"/>
              <a:t>Pretrained full model and distilled model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62E32A-F53A-CC39-2E2B-75E226BB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64" y="2848013"/>
            <a:ext cx="8846289" cy="38979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7D4A916-92A8-62C9-1CD7-91CF8A2FB97B}"/>
              </a:ext>
            </a:extLst>
          </p:cNvPr>
          <p:cNvSpPr txBox="1"/>
          <p:nvPr/>
        </p:nvSpPr>
        <p:spPr>
          <a:xfrm>
            <a:off x="2769514" y="6550223"/>
            <a:ext cx="5659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different tissue/cell type/</a:t>
            </a:r>
            <a:r>
              <a:rPr lang="en-US" altLang="zh-CN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-seq target/</a:t>
            </a:r>
            <a:r>
              <a:rPr lang="en-US" altLang="zh-CN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E6E8-D979-B0DA-D4CE-2B6875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108" cy="1608400"/>
          </a:xfrm>
        </p:spPr>
        <p:txBody>
          <a:bodyPr/>
          <a:lstStyle/>
          <a:p>
            <a:r>
              <a:rPr lang="en-US" altLang="zh-CN" dirty="0"/>
              <a:t>Evaluation and benchmarking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D0E20-0C37-92B5-54E9-395B24BF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31"/>
            <a:ext cx="9799101" cy="4144231"/>
          </a:xfrm>
        </p:spPr>
        <p:txBody>
          <a:bodyPr/>
          <a:lstStyle/>
          <a:p>
            <a:r>
              <a:rPr lang="en-US" altLang="zh-CN" dirty="0"/>
              <a:t>Outperform external models in 22/24 tasks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8D6E8C-4338-C0E7-7401-54D1CDD8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65" y="2859514"/>
            <a:ext cx="9712852" cy="40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9123-132C-AE45-8145-FEC02588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B4B44-E24B-1A56-CCD1-71077F17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108" cy="1608400"/>
          </a:xfrm>
        </p:spPr>
        <p:txBody>
          <a:bodyPr/>
          <a:lstStyle/>
          <a:p>
            <a:r>
              <a:rPr lang="en-US" altLang="zh-CN" dirty="0"/>
              <a:t>Example of cross-modality prediction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6EB323-1500-AEFF-7970-08014C2A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53" y="1644328"/>
            <a:ext cx="8055293" cy="52136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0594FE-9505-4FC5-8292-4934495FDC41}"/>
              </a:ext>
            </a:extLst>
          </p:cNvPr>
          <p:cNvSpPr/>
          <p:nvPr/>
        </p:nvSpPr>
        <p:spPr>
          <a:xfrm>
            <a:off x="3920150" y="5549774"/>
            <a:ext cx="914400" cy="434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E651-15B8-4D1E-B707-2389C05D835A}"/>
              </a:ext>
            </a:extLst>
          </p:cNvPr>
          <p:cNvSpPr txBox="1"/>
          <p:nvPr/>
        </p:nvSpPr>
        <p:spPr>
          <a:xfrm>
            <a:off x="4101219" y="52136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FAC73-9143-43D1-A386-A9DF64AED641}"/>
              </a:ext>
            </a:extLst>
          </p:cNvPr>
          <p:cNvSpPr txBox="1"/>
          <p:nvPr/>
        </p:nvSpPr>
        <p:spPr>
          <a:xfrm>
            <a:off x="337691" y="5305392"/>
            <a:ext cx="1901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Topologically associating domain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5097C-0DAD-BAB8-3E0A-F342BC5E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EDA561-7BFE-023E-5456-22934D1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108" cy="1608400"/>
          </a:xfrm>
        </p:spPr>
        <p:txBody>
          <a:bodyPr/>
          <a:lstStyle/>
          <a:p>
            <a:r>
              <a:rPr lang="en-US" altLang="zh-CN" dirty="0"/>
              <a:t>Splicing variant prediction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44106A-FE38-8C8F-AF87-C984486F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37" y="2891402"/>
            <a:ext cx="8470604" cy="3966598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81EEE81-5A10-CA58-9768-4415C799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31"/>
            <a:ext cx="10524460" cy="4144231"/>
          </a:xfrm>
        </p:spPr>
        <p:txBody>
          <a:bodyPr/>
          <a:lstStyle/>
          <a:p>
            <a:r>
              <a:rPr lang="en-US" altLang="zh-CN" dirty="0"/>
              <a:t>Exon skipping, novel splice junction</a:t>
            </a:r>
          </a:p>
          <a:p>
            <a:r>
              <a:rPr lang="en-US" altLang="zh-CN" dirty="0"/>
              <a:t>In silicon mutagenesis: mutation each </a:t>
            </a:r>
            <a:r>
              <a:rPr lang="en-US" altLang="zh-CN" dirty="0" err="1"/>
              <a:t>nt</a:t>
            </a:r>
            <a:r>
              <a:rPr lang="en-US" altLang="zh-CN" dirty="0"/>
              <a:t> for splicing prediction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6E2049-1A2A-9AFA-C7CF-F39DE091347B}"/>
              </a:ext>
            </a:extLst>
          </p:cNvPr>
          <p:cNvSpPr txBox="1"/>
          <p:nvPr/>
        </p:nvSpPr>
        <p:spPr>
          <a:xfrm>
            <a:off x="0" y="2977116"/>
            <a:ext cx="2275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SS: donor/receiver site or not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SSU: ratio of reads using the SS to reads using or excluding the SS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SJ: count of junction reads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71795-2610-4A4C-B828-37EBE89740A2}"/>
              </a:ext>
            </a:extLst>
          </p:cNvPr>
          <p:cNvSpPr txBox="1"/>
          <p:nvPr/>
        </p:nvSpPr>
        <p:spPr>
          <a:xfrm>
            <a:off x="8455937" y="5010239"/>
            <a:ext cx="281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= ALT – REF for SJ</a:t>
            </a:r>
          </a:p>
        </p:txBody>
      </p:sp>
    </p:spTree>
    <p:extLst>
      <p:ext uri="{BB962C8B-B14F-4D97-AF65-F5344CB8AC3E}">
        <p14:creationId xmlns:p14="http://schemas.microsoft.com/office/powerpoint/2010/main" val="125232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EA391-8391-9A14-850F-B7896390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Composite score of splicing variant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5B529-C91D-3EE0-D1E4-7EA9D4F1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Score based on SS, SSU, SJ, measuring the effect of SNP on splicing</a:t>
            </a:r>
          </a:p>
          <a:p>
            <a:r>
              <a:rPr lang="en-US" altLang="zh-CN" dirty="0"/>
              <a:t>Benchmarked using </a:t>
            </a:r>
            <a:r>
              <a:rPr lang="en-US" altLang="zh-CN" dirty="0" err="1"/>
              <a:t>sQTL</a:t>
            </a:r>
            <a:r>
              <a:rPr lang="en-US" altLang="zh-CN" dirty="0"/>
              <a:t> (variants affecting splicing) classification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57EED1-5A19-AF9C-DB9C-8A74804D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937"/>
            <a:ext cx="12192000" cy="2429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BC27F4-323E-DD80-9277-4019389D5793}"/>
              </a:ext>
            </a:extLst>
          </p:cNvPr>
          <p:cNvSpPr txBox="1"/>
          <p:nvPr/>
        </p:nvSpPr>
        <p:spPr>
          <a:xfrm>
            <a:off x="2060541" y="5359256"/>
            <a:ext cx="420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SS: donor/receiver site or not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SSU: ratio of reads using the SS in reads using or excluding the SS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SJ: count of junction reads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6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CC1C1-E946-D463-F38B-A301A5EF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Composite score of splicing variant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725C5-A9DB-D4EC-FDEE-70822F825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32862" cy="4351338"/>
          </a:xfrm>
        </p:spPr>
        <p:txBody>
          <a:bodyPr/>
          <a:lstStyle/>
          <a:p>
            <a:r>
              <a:rPr lang="en-US" altLang="zh-CN" dirty="0"/>
              <a:t>Predicting rare variants in </a:t>
            </a:r>
            <a:r>
              <a:rPr lang="en-US" altLang="zh-CN" dirty="0" err="1"/>
              <a:t>GTEx</a:t>
            </a:r>
            <a:r>
              <a:rPr lang="en-US" altLang="zh-CN" dirty="0"/>
              <a:t> splicing outlier</a:t>
            </a:r>
          </a:p>
          <a:p>
            <a:r>
              <a:rPr lang="en-US" altLang="zh-CN" dirty="0"/>
              <a:t>Predicting </a:t>
            </a:r>
            <a:r>
              <a:rPr lang="en-US" altLang="zh-CN" dirty="0" err="1"/>
              <a:t>ClinVar</a:t>
            </a:r>
            <a:r>
              <a:rPr lang="en-US" altLang="zh-CN" dirty="0"/>
              <a:t> pathogenic variants</a:t>
            </a:r>
          </a:p>
          <a:p>
            <a:r>
              <a:rPr lang="en-US" altLang="zh-CN" dirty="0"/>
              <a:t>Predicting data from splicing minigene reporter assay</a:t>
            </a:r>
          </a:p>
          <a:p>
            <a:pPr lvl="1"/>
            <a:r>
              <a:rPr lang="en-US" altLang="zh-CN" dirty="0"/>
              <a:t>MFASS: synthetic biology approach to measure the splicing outcomes of thousands of sequence variants in parallel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6937D1-40CC-6EAE-773D-44780A27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77" t="-5622" r="-4012" b="5622"/>
          <a:stretch>
            <a:fillRect/>
          </a:stretch>
        </p:blipFill>
        <p:spPr>
          <a:xfrm>
            <a:off x="97030" y="4386773"/>
            <a:ext cx="11941473" cy="21061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03514F-3DAD-B95F-0407-46CF36F8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62" y="2551395"/>
            <a:ext cx="1705372" cy="18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4A7C62-1AC3-4217-8493-54014DA68112}">
  <we:reference id="wa200005566" version="3.0.0.3" store="zh-CN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698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Presentation</vt:lpstr>
      <vt:lpstr>Predicting genome tracks from DNA sequence</vt:lpstr>
      <vt:lpstr>Limitations of current models</vt:lpstr>
      <vt:lpstr>Model design</vt:lpstr>
      <vt:lpstr>Evaluation and benchmarking</vt:lpstr>
      <vt:lpstr>Example of cross-modality prediction</vt:lpstr>
      <vt:lpstr>Splicing variant prediction</vt:lpstr>
      <vt:lpstr>Composite score of splicing variant effect</vt:lpstr>
      <vt:lpstr>Composite score of splicing variant effect</vt:lpstr>
      <vt:lpstr>eQTL prediction</vt:lpstr>
      <vt:lpstr>eQTL and GWAS prediction</vt:lpstr>
      <vt:lpstr>Enhancer-gene relation prediction</vt:lpstr>
      <vt:lpstr>paQTL prediction</vt:lpstr>
      <vt:lpstr>Chromatin accessibility and TF binding prediction</vt:lpstr>
      <vt:lpstr>Chromatin accessibility and TF binding prediction</vt:lpstr>
      <vt:lpstr>Multimodal analysis</vt:lpstr>
      <vt:lpstr>Multimodal analysis</vt:lpstr>
      <vt:lpstr>Model and data ablations</vt:lpstr>
      <vt:lpstr>Model and data ablation result summary</vt:lpstr>
      <vt:lpstr>Summary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闻道 刘</dc:creator>
  <cp:lastModifiedBy>Liu, Wendao</cp:lastModifiedBy>
  <cp:revision>39</cp:revision>
  <dcterms:created xsi:type="dcterms:W3CDTF">2025-04-30T02:09:55Z</dcterms:created>
  <dcterms:modified xsi:type="dcterms:W3CDTF">2025-07-18T20:01:10Z</dcterms:modified>
</cp:coreProperties>
</file>