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71" r:id="rId6"/>
    <p:sldId id="270" r:id="rId7"/>
    <p:sldId id="268" r:id="rId8"/>
    <p:sldId id="273" r:id="rId9"/>
    <p:sldId id="274" r:id="rId10"/>
    <p:sldId id="276" r:id="rId11"/>
    <p:sldId id="281" r:id="rId12"/>
    <p:sldId id="287" r:id="rId13"/>
    <p:sldId id="282" r:id="rId14"/>
    <p:sldId id="283" r:id="rId15"/>
    <p:sldId id="263" r:id="rId16"/>
    <p:sldId id="288" r:id="rId17"/>
    <p:sldId id="277" r:id="rId18"/>
    <p:sldId id="284" r:id="rId19"/>
    <p:sldId id="279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senta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213"/>
            <a:ext cx="10515600" cy="11572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8647"/>
            <a:ext cx="10515600" cy="465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A07D-405F-47CD-945C-320FCE7B4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68613-86DA-4430-AAD5-448973769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05A6-D8B1-421F-80B8-9EE899A6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42EC-E029-4D18-ABD7-1DB9972994F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A8E93-27C8-4B9B-A55B-151E03A0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4D2A-B57D-4B20-B925-50163ED4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35FB-A7D3-5AB4-5AD2-6E8087B4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2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1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62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3700"/>
            <a:ext cx="10515600" cy="3243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213"/>
            <a:ext cx="10515600" cy="11572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2250"/>
            <a:ext cx="10515600" cy="3327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5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1108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7745"/>
            <a:ext cx="5181600" cy="4129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7745"/>
            <a:ext cx="5181600" cy="4129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DC5459-1009-CCB1-0E7B-1C27C66F1E71}"/>
              </a:ext>
            </a:extLst>
          </p:cNvPr>
          <p:cNvCxnSpPr/>
          <p:nvPr/>
        </p:nvCxnSpPr>
        <p:spPr>
          <a:xfrm>
            <a:off x="838200" y="1764407"/>
            <a:ext cx="10515600" cy="0"/>
          </a:xfrm>
          <a:prstGeom prst="line">
            <a:avLst/>
          </a:prstGeom>
          <a:ln w="9525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2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2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919"/>
            <a:ext cx="10515600" cy="757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100"/>
            <a:ext cx="5157787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67075"/>
            <a:ext cx="5157787" cy="2922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324100"/>
            <a:ext cx="51831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67075"/>
            <a:ext cx="5183188" cy="2922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608-5D3D-FB8F-FF7C-0723206D5C36}"/>
              </a:ext>
            </a:extLst>
          </p:cNvPr>
          <p:cNvCxnSpPr/>
          <p:nvPr/>
        </p:nvCxnSpPr>
        <p:spPr>
          <a:xfrm>
            <a:off x="838200" y="1764407"/>
            <a:ext cx="10515600" cy="0"/>
          </a:xfrm>
          <a:prstGeom prst="line">
            <a:avLst/>
          </a:prstGeom>
          <a:ln w="9525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1599"/>
            <a:ext cx="3932237" cy="885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5" y="1371600"/>
            <a:ext cx="6297613" cy="47053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6974"/>
            <a:ext cx="3932237" cy="360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3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25E17-A2AC-1254-5822-DEDA0F20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8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4997-1C56-4450-8AED-6A29F6B9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3" y="1122363"/>
            <a:ext cx="10104581" cy="2018001"/>
          </a:xfrm>
        </p:spPr>
        <p:txBody>
          <a:bodyPr>
            <a:noAutofit/>
          </a:bodyPr>
          <a:lstStyle/>
          <a:p>
            <a:r>
              <a:rPr lang="en-US" sz="3200" dirty="0"/>
              <a:t>Single-cell immune profiling reveals potent anti-tumor immune response in virus-like particle vaccine and </a:t>
            </a:r>
            <a:r>
              <a:rPr lang="en-US" sz="3200"/>
              <a:t>anti-CTLA4 treatment through </a:t>
            </a:r>
            <a:r>
              <a:rPr lang="en-US" sz="3200" dirty="0"/>
              <a:t>lymphatic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6D14-4638-45CB-B580-0B0C8406E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Wendao Liu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7F52D-FBA9-40CA-AAC6-7A767E7BF388}"/>
              </a:ext>
            </a:extLst>
          </p:cNvPr>
          <p:cNvSpPr/>
          <p:nvPr/>
        </p:nvSpPr>
        <p:spPr>
          <a:xfrm>
            <a:off x="295564" y="4775200"/>
            <a:ext cx="5403272" cy="1311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36B76-40EE-4BF9-9F3E-64BFEED9D617}"/>
              </a:ext>
            </a:extLst>
          </p:cNvPr>
          <p:cNvSpPr txBox="1"/>
          <p:nvPr/>
        </p:nvSpPr>
        <p:spPr>
          <a:xfrm>
            <a:off x="4553526" y="4702785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IOCV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5D641-612C-4D17-9924-582E8840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5090157"/>
            <a:ext cx="3911312" cy="1268869"/>
          </a:xfrm>
          <a:prstGeom prst="rect">
            <a:avLst/>
          </a:prstGeom>
        </p:spPr>
      </p:pic>
      <p:pic>
        <p:nvPicPr>
          <p:cNvPr id="8" name="Picture 2" descr="SBMI Horizontal Logo">
            <a:extLst>
              <a:ext uri="{FF2B5EF4-FFF2-40B4-BE49-F238E27FC236}">
                <a16:creationId xmlns:a16="http://schemas.microsoft.com/office/drawing/2014/main" id="{64AE1879-AAD2-48F7-A89B-5DE131BE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5498816"/>
            <a:ext cx="4871027" cy="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83856"/>
            <a:ext cx="10515600" cy="1921162"/>
          </a:xfrm>
        </p:spPr>
        <p:txBody>
          <a:bodyPr/>
          <a:lstStyle/>
          <a:p>
            <a:r>
              <a:rPr lang="en-US" altLang="zh-CN" dirty="0"/>
              <a:t>Vaccine antigen (PMEL)-highly-specific </a:t>
            </a:r>
            <a:r>
              <a:rPr lang="en-US" dirty="0"/>
              <a:t>T cells were identified by:</a:t>
            </a:r>
          </a:p>
          <a:p>
            <a:pPr marL="457200" indent="-457200">
              <a:buAutoNum type="arabicPeriod"/>
            </a:pPr>
            <a:r>
              <a:rPr lang="en-US" dirty="0"/>
              <a:t>Clonal expansion; </a:t>
            </a:r>
          </a:p>
          <a:p>
            <a:pPr marL="457200" indent="-457200">
              <a:buAutoNum type="arabicPeriod"/>
            </a:pPr>
            <a:r>
              <a:rPr lang="en-US" dirty="0"/>
              <a:t>Highly confident </a:t>
            </a:r>
            <a:r>
              <a:rPr lang="en-US" dirty="0" err="1"/>
              <a:t>pMTnet</a:t>
            </a:r>
            <a:r>
              <a:rPr lang="en-US" dirty="0"/>
              <a:t>-omni prediction (%rank&lt;0.03)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Mainly in CD8+ Proliferative, </a:t>
            </a:r>
            <a:r>
              <a:rPr lang="en-US" dirty="0" err="1"/>
              <a:t>Te</a:t>
            </a:r>
            <a:r>
              <a:rPr lang="en-US" dirty="0"/>
              <a:t>, </a:t>
            </a:r>
            <a:r>
              <a:rPr lang="en-US" dirty="0" err="1"/>
              <a:t>Tex</a:t>
            </a:r>
            <a:r>
              <a:rPr lang="en-US" dirty="0"/>
              <a:t> and CD4+ Th1 clusters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 phenotype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55C59-EBFC-4007-96EB-26D71D6B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34" y="3636747"/>
            <a:ext cx="2806608" cy="291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9F18E-CC92-4F1B-B7CE-BD16CB39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27" y="3791530"/>
            <a:ext cx="3183764" cy="2952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90547-CA91-4A81-ACD2-40A12F323AE5}"/>
              </a:ext>
            </a:extLst>
          </p:cNvPr>
          <p:cNvSpPr txBox="1"/>
          <p:nvPr/>
        </p:nvSpPr>
        <p:spPr>
          <a:xfrm>
            <a:off x="9193645" y="6374333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 Y et al.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6188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5BDB4-3F25-47C5-8745-F2909ED1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4836"/>
            <a:ext cx="6658841" cy="4454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Vaccine antigen (PMEL)-highly-specific T cells were found in almost all VLP-vaccinated mice, but none in unvaccinated mice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Accounting for 0.3%~4% CD8+/CD4+ T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Stronger response in CD8+ T cells likely because v</a:t>
            </a:r>
            <a:r>
              <a:rPr lang="en-US" altLang="zh-CN" dirty="0"/>
              <a:t>accine antigen is good MHC-I binder but not good MHC-II binder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3A71F-2047-440A-AAC9-BE2E187C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91" y="2454275"/>
            <a:ext cx="4396875" cy="3553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DBF7DF-7485-4945-B320-4C2BEB7AE00B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cells in treatments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8E3894-734C-49AC-BF2A-58C5F5ECC098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9519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6B495-6F73-4144-BFBE-081540A0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88656"/>
            <a:ext cx="5797550" cy="4500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ELISA experiment to measure overall tumor antigen-specific T cell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Tumor-infiltrating T cells cocultured with tumor cell lysate (containing antigens) and BMDC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IFN-</a:t>
            </a:r>
            <a:r>
              <a:rPr lang="en-US" altLang="zh-CN" dirty="0"/>
              <a:t>γ concentration in treatment groups except αCTLA4 IV indicates more</a:t>
            </a:r>
            <a:r>
              <a:rPr lang="en-US" dirty="0"/>
              <a:t> tumor antigen-specific T cell</a:t>
            </a:r>
            <a:r>
              <a:rPr lang="en-US" altLang="zh-CN" dirty="0"/>
              <a:t>s</a:t>
            </a:r>
            <a:r>
              <a:rPr lang="en-US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not vaccine peptide-specific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AF56D5-B139-4AD0-9123-D256C931360D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017475-D68A-49AB-8691-AD21485CB115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cells in treatments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C02AE-E2C9-4577-9400-D411EDE4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575" y="1967843"/>
            <a:ext cx="3684899" cy="40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6AC98-A633-4854-B53A-6AA3CB592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47800"/>
            <a:ext cx="6016625" cy="4641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Foxp3-DTR (diphtheria toxin receptor) mice, Tregs depleted using diphtheria toxin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Measuring </a:t>
            </a:r>
            <a:r>
              <a:rPr lang="en-US" altLang="zh-CN" dirty="0" err="1"/>
              <a:t>irAEs</a:t>
            </a:r>
            <a:r>
              <a:rPr lang="en-US" altLang="zh-CN" dirty="0"/>
              <a:t>: </a:t>
            </a:r>
            <a:r>
              <a:rPr lang="en-US" dirty="0"/>
              <a:t>lymphocyte infiltration and inflammation in liver, lung and colon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level of </a:t>
            </a:r>
            <a:r>
              <a:rPr lang="en-US" dirty="0" err="1"/>
              <a:t>irAEs</a:t>
            </a:r>
            <a:r>
              <a:rPr lang="en-US" dirty="0"/>
              <a:t> in </a:t>
            </a:r>
            <a:r>
              <a:rPr lang="en-US" altLang="zh-CN" dirty="0"/>
              <a:t>αCTLA4 ID (lymphatic delivery) treatment compared to αCTLA4 IV (blood delivery)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94EA2-8BB3-4746-BCDE-CDF417EBF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0"/>
          <a:stretch/>
        </p:blipFill>
        <p:spPr>
          <a:xfrm>
            <a:off x="7798734" y="1447799"/>
            <a:ext cx="3423447" cy="24860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FBC776-9549-4E2F-962B-9861899B0015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 err="1">
                <a:solidFill>
                  <a:schemeClr val="bg1"/>
                </a:solidFill>
              </a:rPr>
              <a:t>irAE</a:t>
            </a:r>
            <a:r>
              <a:rPr lang="en-US" altLang="zh-CN" sz="3200" dirty="0">
                <a:solidFill>
                  <a:schemeClr val="bg1"/>
                </a:solidFill>
              </a:rPr>
              <a:t> assessment in mouse model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F27849-1F91-4442-BCE1-81A51AF23AB2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4445F-D118-48F8-A0F2-BEED8DFC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86" y="4335313"/>
            <a:ext cx="3578163" cy="2486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421864-2F3E-4CC5-810E-C010A0585282}"/>
              </a:ext>
            </a:extLst>
          </p:cNvPr>
          <p:cNvSpPr txBox="1"/>
          <p:nvPr/>
        </p:nvSpPr>
        <p:spPr>
          <a:xfrm>
            <a:off x="7915275" y="1085850"/>
            <a:ext cx="33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 infiltration in liver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E59EE-3216-428D-AFBF-1AB0855B1117}"/>
              </a:ext>
            </a:extLst>
          </p:cNvPr>
          <p:cNvSpPr txBox="1"/>
          <p:nvPr/>
        </p:nvSpPr>
        <p:spPr>
          <a:xfrm>
            <a:off x="8286750" y="3965981"/>
            <a:ext cx="281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in liver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0D56D8-3616-491D-BF7D-6347FCDC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2" y="4652813"/>
            <a:ext cx="1338403" cy="3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15CD1-94CD-477F-99E7-B0A8A1D1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82618"/>
            <a:ext cx="10515600" cy="43070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VLP vaccination combined with αCTLA4 </a:t>
            </a:r>
            <a:r>
              <a:rPr lang="en-US" altLang="zh-CN" b="1" dirty="0"/>
              <a:t>lymphatic delivery</a:t>
            </a:r>
            <a:r>
              <a:rPr lang="en-US" b="1" dirty="0"/>
              <a:t> </a:t>
            </a:r>
            <a:r>
              <a:rPr lang="en-US" dirty="0"/>
              <a:t>is effective to induce potent anti-tumor immune responses.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enhances complementary CD8+ and CD4+ T cell priming, effector T cell infiltration, tumor-specific responses, and durable immune memory that are critical for long-term tumor control.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Lymphatic delivery of αCTLA4 reduces </a:t>
            </a:r>
            <a:r>
              <a:rPr lang="en-US" dirty="0" err="1"/>
              <a:t>irAEs</a:t>
            </a:r>
            <a:r>
              <a:rPr lang="en-US" dirty="0"/>
              <a:t> </a:t>
            </a:r>
            <a:r>
              <a:rPr lang="en-US" altLang="zh-CN" dirty="0"/>
              <a:t>and contributes to improved anti-tumor response.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Directing vaccination and immune checkpoint inhibitor to non-tumor draining lymph node could improve clinical outcomes in cancer patients.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872D3C-23E6-461D-9A34-9A0B67868352}"/>
              </a:ext>
            </a:extLst>
          </p:cNvPr>
          <p:cNvSpPr txBox="1">
            <a:spLocks/>
          </p:cNvSpPr>
          <p:nvPr/>
        </p:nvSpPr>
        <p:spPr>
          <a:xfrm>
            <a:off x="114301" y="249382"/>
            <a:ext cx="11994572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0EC2-53A7-8848-EB85-A2F39F46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2" y="230909"/>
            <a:ext cx="10051473" cy="61234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Acknowledgement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47B059-3EF8-409B-83A3-ECA30474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576" y="1314161"/>
            <a:ext cx="6160079" cy="5312930"/>
          </a:xfrm>
        </p:spPr>
        <p:txBody>
          <a:bodyPr/>
          <a:lstStyle/>
          <a:p>
            <a:r>
              <a:rPr lang="en-US" sz="2000" dirty="0"/>
              <a:t>Collaborators:</a:t>
            </a:r>
          </a:p>
          <a:p>
            <a:r>
              <a:rPr lang="en-US" sz="2000" u="sng" dirty="0"/>
              <a:t>UTHealth Houston</a:t>
            </a:r>
          </a:p>
          <a:p>
            <a:r>
              <a:rPr lang="en-US" sz="1200" b="1" dirty="0"/>
              <a:t>Eva Sevick</a:t>
            </a:r>
          </a:p>
          <a:p>
            <a:r>
              <a:rPr lang="en-US" sz="1200" b="1" dirty="0"/>
              <a:t>Zhongming Zhao</a:t>
            </a:r>
          </a:p>
          <a:p>
            <a:r>
              <a:rPr lang="en-US" sz="1200" dirty="0" err="1">
                <a:effectLst/>
                <a:ea typeface="Times New Roman" panose="02020603050405020304" pitchFamily="18" charset="0"/>
              </a:rPr>
              <a:t>Sarat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Kumar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Kottarath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David Wiggins</a:t>
            </a:r>
            <a:endParaRPr lang="en-US" sz="1200" dirty="0"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Fred Christian Velasquez</a:t>
            </a:r>
            <a:endParaRPr lang="en-US" sz="1200" dirty="0"/>
          </a:p>
          <a:p>
            <a:r>
              <a:rPr lang="en-US" sz="2000" u="sng" dirty="0"/>
              <a:t>University of Bern</a:t>
            </a:r>
          </a:p>
          <a:p>
            <a:r>
              <a:rPr lang="en-US" sz="1200" b="1" dirty="0">
                <a:effectLst/>
                <a:ea typeface="Times New Roman" panose="02020603050405020304" pitchFamily="18" charset="0"/>
              </a:rPr>
              <a:t>Mona O. Mohsen</a:t>
            </a:r>
          </a:p>
          <a:p>
            <a:r>
              <a:rPr lang="en-US" sz="1200" dirty="0" err="1">
                <a:effectLst/>
                <a:ea typeface="Times New Roman" panose="02020603050405020304" pitchFamily="18" charset="0"/>
              </a:rPr>
              <a:t>Arnau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Solé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Casaramona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Martin F. Bachmann</a:t>
            </a:r>
            <a:endParaRPr lang="en-US" sz="1200" dirty="0"/>
          </a:p>
          <a:p>
            <a:r>
              <a:rPr lang="en-US" sz="2000" u="sng" dirty="0"/>
              <a:t>Baylor College of Medicine</a:t>
            </a:r>
          </a:p>
          <a:p>
            <a:r>
              <a:rPr lang="en-US" sz="1200" b="1" dirty="0" err="1">
                <a:effectLst/>
                <a:ea typeface="Times New Roman" panose="02020603050405020304" pitchFamily="18" charset="0"/>
              </a:rPr>
              <a:t>Songlin</a:t>
            </a:r>
            <a:r>
              <a:rPr lang="en-US" sz="1200" b="1" dirty="0">
                <a:effectLst/>
                <a:ea typeface="Times New Roman" panose="02020603050405020304" pitchFamily="18" charset="0"/>
              </a:rPr>
              <a:t> Zhang</a:t>
            </a: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MD Anderson Cancer </a:t>
            </a:r>
            <a:r>
              <a:rPr lang="en-US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r>
              <a:rPr lang="en-U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Tao Wang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 Han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/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A0F57-DBC1-43DC-9B3E-28062CBA0A2A}"/>
              </a:ext>
            </a:extLst>
          </p:cNvPr>
          <p:cNvSpPr txBox="1"/>
          <p:nvPr/>
        </p:nvSpPr>
        <p:spPr>
          <a:xfrm>
            <a:off x="5834495" y="3276600"/>
            <a:ext cx="5776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Fellowships:</a:t>
            </a:r>
          </a:p>
          <a:p>
            <a:r>
              <a:rPr lang="en-US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 and Rebekah Harper Fellowship in Biomedical Sciences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Cancer Prevention &amp; Research Institute of Texas (CPRIT) BIG-TCR Fellowship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R21CA267263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R01CA276513</a:t>
            </a:r>
            <a:endParaRPr lang="en-US" sz="1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R01LM012806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CPRIT RP190019</a:t>
            </a:r>
            <a:endParaRPr lang="en-US" sz="1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CPRIT RP240610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A266F-E018-4AE1-BDCD-D3468D9A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47" y="1427374"/>
            <a:ext cx="4064000" cy="757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FBAA8-5D6E-46B1-948B-7B50DFDA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47" y="2541689"/>
            <a:ext cx="3248025" cy="105369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3ABE4A-1DE3-45CD-A271-92846B30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2100"/>
            <a:ext cx="1197377" cy="10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759EDB39-E45B-4501-81A3-BE5AAFAFC7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A5A57-1A02-745C-03FB-6FB53B26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49F24C-A65B-D39F-0B5A-63E00E6CA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F56885-8A73-1AB8-ED79-0DFE9E96DF2A}"/>
              </a:ext>
            </a:extLst>
          </p:cNvPr>
          <p:cNvSpPr/>
          <p:nvPr/>
        </p:nvSpPr>
        <p:spPr>
          <a:xfrm>
            <a:off x="2236712" y="2967335"/>
            <a:ext cx="771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your attention!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68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0"/>
            <a:ext cx="6778625" cy="4413252"/>
          </a:xfrm>
        </p:spPr>
        <p:txBody>
          <a:bodyPr/>
          <a:lstStyle/>
          <a:p>
            <a:r>
              <a:rPr lang="en-US" dirty="0"/>
              <a:t>Comparative analysis between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MC38 colon cancer mouse model treated with tumor peptide vaccine (GSE178881)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B16F10 melanoma mouse model treated with VLP (ours)</a:t>
            </a:r>
          </a:p>
          <a:p>
            <a:endParaRPr lang="en-US" sz="2000" dirty="0"/>
          </a:p>
          <a:p>
            <a:r>
              <a:rPr lang="en-US" dirty="0"/>
              <a:t>VLP is more effective than peptide-based vaccine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Inducing vaccine peptide-specific T cell without immune checkpoint blockade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Inducing CD4+ Th1 cell clonal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58619" y="249382"/>
            <a:ext cx="7356606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VLP is more immunogenic than peptide-based vaccine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99D06-74EC-4F64-BFB3-59ED3B6B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165" y="2454685"/>
            <a:ext cx="3991532" cy="348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D44B3-5EA6-44A0-96E9-BF6E28B071E7}"/>
              </a:ext>
            </a:extLst>
          </p:cNvPr>
          <p:cNvSpPr txBox="1"/>
          <p:nvPr/>
        </p:nvSpPr>
        <p:spPr>
          <a:xfrm>
            <a:off x="8439150" y="6325011"/>
            <a:ext cx="33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 Cancer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605A6-534D-45D5-9CAB-7E3A016D0E50}"/>
              </a:ext>
            </a:extLst>
          </p:cNvPr>
          <p:cNvSpPr txBox="1"/>
          <p:nvPr/>
        </p:nvSpPr>
        <p:spPr>
          <a:xfrm>
            <a:off x="8439150" y="2454685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C2ED5-0B67-4E7F-880F-E08E9F7362DE}"/>
              </a:ext>
            </a:extLst>
          </p:cNvPr>
          <p:cNvSpPr txBox="1"/>
          <p:nvPr/>
        </p:nvSpPr>
        <p:spPr>
          <a:xfrm>
            <a:off x="8309840" y="4074484"/>
            <a:ext cx="217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Peptide-based vaccine</a:t>
            </a:r>
          </a:p>
        </p:txBody>
      </p:sp>
    </p:spTree>
    <p:extLst>
      <p:ext uri="{BB962C8B-B14F-4D97-AF65-F5344CB8AC3E}">
        <p14:creationId xmlns:p14="http://schemas.microsoft.com/office/powerpoint/2010/main" val="401276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C17F-8BDF-46B0-9DA4-84F87C17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7FA40-5A46-4B42-BFB6-BA992C648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88E45-6E85-444F-8BE2-B990D9CB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64" y="2936436"/>
            <a:ext cx="731622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58619" y="249382"/>
            <a:ext cx="7356606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αCTLA4 increase MHC signaling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CD2CC-0CD6-4087-AA7F-E89C9654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2" y="3724275"/>
            <a:ext cx="7068139" cy="2508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DBA9C-6D4E-4769-B39B-1E29F030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448" y="3225798"/>
            <a:ext cx="4235424" cy="33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F3F647-078C-45E1-B74E-9D98B658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3295594"/>
            <a:ext cx="6755822" cy="34258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6CF1-D573-4A11-AC08-8ABDDA8A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00176"/>
            <a:ext cx="11191297" cy="4689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Immune checkpoint blockade (ICB, anti-PD1, anti-CTLA4, </a:t>
            </a:r>
            <a:r>
              <a:rPr lang="en-US" sz="2000" dirty="0" err="1"/>
              <a:t>etc</a:t>
            </a:r>
            <a:r>
              <a:rPr lang="en-US" sz="2000" dirty="0"/>
              <a:t>) is a widely used immunotherapy to activate T cells in cancer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ICB also activates bystander T cells, leading to side effect, immune-related adverse events (</a:t>
            </a:r>
            <a:r>
              <a:rPr lang="en-US" sz="2000" dirty="0" err="1"/>
              <a:t>irAEs</a:t>
            </a:r>
            <a:r>
              <a:rPr lang="en-US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Cancer vaccines induce tumor-specific T cell response, and can be combined with ICB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study, we used virus-like particle                                                                              vaccine (VLP, Bacteriophage Q</a:t>
            </a:r>
            <a:r>
              <a:rPr lang="en-US" altLang="zh-CN" sz="2000" dirty="0"/>
              <a:t>β                                                                                     conjugated to </a:t>
            </a:r>
            <a:r>
              <a:rPr lang="en-US" sz="2000" dirty="0"/>
              <a:t>PMEL peptide, a                                                                                             tumor-associated antigen for melanoma)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43F31-4BC2-4B29-A5F6-0593DD56BDB8}"/>
              </a:ext>
            </a:extLst>
          </p:cNvPr>
          <p:cNvSpPr txBox="1">
            <a:spLocks/>
          </p:cNvSpPr>
          <p:nvPr/>
        </p:nvSpPr>
        <p:spPr>
          <a:xfrm>
            <a:off x="9633527" y="249382"/>
            <a:ext cx="247534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71C42-F891-49B3-A25F-0D9EEC18F925}"/>
              </a:ext>
            </a:extLst>
          </p:cNvPr>
          <p:cNvSpPr txBox="1">
            <a:spLocks/>
          </p:cNvSpPr>
          <p:nvPr/>
        </p:nvSpPr>
        <p:spPr>
          <a:xfrm>
            <a:off x="187194" y="249382"/>
            <a:ext cx="71089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Immune checkpoint blockade </a:t>
            </a:r>
            <a:r>
              <a:rPr lang="en-US" altLang="zh-CN" sz="3200" dirty="0">
                <a:solidFill>
                  <a:schemeClr val="bg1"/>
                </a:solidFill>
              </a:rPr>
              <a:t>and cancer vaccine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25262-C41E-4CF6-AA5A-FAA768F629F5}"/>
              </a:ext>
            </a:extLst>
          </p:cNvPr>
          <p:cNvSpPr txBox="1"/>
          <p:nvPr/>
        </p:nvSpPr>
        <p:spPr>
          <a:xfrm>
            <a:off x="4376737" y="63912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BioRender.com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CEDB97-10C8-4D38-9D77-C25E4E8CC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90" y="5173514"/>
            <a:ext cx="1124107" cy="106694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7B6AC9-C85E-49DF-A0AA-1AB424DB7357}"/>
              </a:ext>
            </a:extLst>
          </p:cNvPr>
          <p:cNvCxnSpPr/>
          <p:nvPr/>
        </p:nvCxnSpPr>
        <p:spPr>
          <a:xfrm flipH="1" flipV="1">
            <a:off x="2209800" y="5829300"/>
            <a:ext cx="542925" cy="26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9E2125-CCAD-4765-92F5-1E5E91163349}"/>
              </a:ext>
            </a:extLst>
          </p:cNvPr>
          <p:cNvCxnSpPr>
            <a:cxnSpLocks/>
          </p:cNvCxnSpPr>
          <p:nvPr/>
        </p:nvCxnSpPr>
        <p:spPr>
          <a:xfrm flipH="1">
            <a:off x="2501783" y="5411170"/>
            <a:ext cx="393778" cy="24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DEA2C3-4CC5-41AA-843C-2273C0C72115}"/>
              </a:ext>
            </a:extLst>
          </p:cNvPr>
          <p:cNvSpPr txBox="1"/>
          <p:nvPr/>
        </p:nvSpPr>
        <p:spPr>
          <a:xfrm>
            <a:off x="2782829" y="5190820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Tumor antigen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4DB4D-A32C-48A5-A447-5B182275831B}"/>
              </a:ext>
            </a:extLst>
          </p:cNvPr>
          <p:cNvSpPr txBox="1"/>
          <p:nvPr/>
        </p:nvSpPr>
        <p:spPr>
          <a:xfrm>
            <a:off x="2765358" y="5932493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9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4862-3F94-4DAE-8E8B-27F549F7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1D26-04B6-4D03-89F2-5234F5637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6890B-7E13-44E3-9D21-5A1648CA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451693"/>
            <a:ext cx="9753600" cy="48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4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02E9-C15F-423D-AADC-4A7185A3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FC23-81B4-44D6-940A-F48EB31D5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0FB85-670D-41B1-B3DC-CA8B6A64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03" y="1897856"/>
            <a:ext cx="9030960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7C16FF-35DD-4ABE-B033-3EC76C5B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17" y="3372033"/>
            <a:ext cx="6484882" cy="34859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56C12-78E2-46B3-AC78-F4188BED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8300"/>
            <a:ext cx="10515600" cy="44513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Immune checkpoint inhibitors (ICIs)</a:t>
            </a:r>
            <a:r>
              <a:rPr lang="zh-CN" altLang="en-US" dirty="0"/>
              <a:t> </a:t>
            </a:r>
            <a:r>
              <a:rPr lang="en-US" dirty="0"/>
              <a:t>were generally administrated 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intravenously (IV), circulating over whole body, causing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irAEs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in various organs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hypothesize that </a:t>
            </a:r>
            <a:r>
              <a:rPr lang="en-US" altLang="zh-CN" dirty="0"/>
              <a:t>intradermally (ID) </a:t>
            </a:r>
            <a:r>
              <a:rPr lang="en-US" b="1" dirty="0"/>
              <a:t>lymphatic delivery </a:t>
            </a:r>
            <a:r>
              <a:rPr lang="en-US" dirty="0"/>
              <a:t>of </a:t>
            </a:r>
            <a:r>
              <a:rPr lang="el-GR" dirty="0"/>
              <a:t>α</a:t>
            </a:r>
            <a:r>
              <a:rPr lang="en-US" dirty="0"/>
              <a:t>CTLA4 to a vaccinated, non-tumor draining LNs (non-</a:t>
            </a:r>
            <a:r>
              <a:rPr lang="en-US" dirty="0" err="1"/>
              <a:t>tdLNs</a:t>
            </a:r>
            <a:r>
              <a:rPr lang="en-US" dirty="0"/>
              <a:t>) will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tumor-specific T cells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bystander T cell infiltration                                                                          into normal tissues causing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DB7652-8679-4CEA-8239-9725E711F0BD}"/>
              </a:ext>
            </a:extLst>
          </p:cNvPr>
          <p:cNvSpPr txBox="1">
            <a:spLocks/>
          </p:cNvSpPr>
          <p:nvPr/>
        </p:nvSpPr>
        <p:spPr>
          <a:xfrm>
            <a:off x="9633527" y="249382"/>
            <a:ext cx="247534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DECE1D-0392-4680-8BC5-DB5E9A0AC534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5660289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Lymphatic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5606C0-603F-4A9C-B687-A41B18C73D3C}"/>
              </a:ext>
            </a:extLst>
          </p:cNvPr>
          <p:cNvSpPr txBox="1"/>
          <p:nvPr/>
        </p:nvSpPr>
        <p:spPr>
          <a:xfrm>
            <a:off x="4376737" y="63912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BioRender.com</a:t>
            </a:r>
          </a:p>
        </p:txBody>
      </p:sp>
    </p:spTree>
    <p:extLst>
      <p:ext uri="{BB962C8B-B14F-4D97-AF65-F5344CB8AC3E}">
        <p14:creationId xmlns:p14="http://schemas.microsoft.com/office/powerpoint/2010/main" val="260944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1585F-1C05-4512-9495-0883C982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2401"/>
            <a:ext cx="10515600" cy="2006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Mouse melanoma models treated with different therapies: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Aiming to dissect the                                                                                  treatment effect of therapies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67036F-748D-4A76-B47E-A288A7D77A33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9948A-54D5-4876-B919-3F9F0A46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3647231"/>
            <a:ext cx="10775372" cy="29613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CC6D25-BD97-4D71-B8FC-A8247F241E27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3850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Characterizing immune response in therapies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BCC3E88-E85C-4993-A081-FAC8A5C14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55097"/>
              </p:ext>
            </p:extLst>
          </p:nvPr>
        </p:nvGraphicFramePr>
        <p:xfrm>
          <a:off x="5200650" y="2009981"/>
          <a:ext cx="6724648" cy="120078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81162">
                  <a:extLst>
                    <a:ext uri="{9D8B030D-6E8A-4147-A177-3AD203B41FA5}">
                      <a16:colId xmlns:a16="http://schemas.microsoft.com/office/drawing/2014/main" val="272864622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347064326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784938698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3243559900"/>
                    </a:ext>
                  </a:extLst>
                </a:gridCol>
              </a:tblGrid>
              <a:tr h="49028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αCTLA4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αCTLA4 IV </a:t>
                      </a:r>
                    </a:p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(blood delivery)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αCTLA4 ID </a:t>
                      </a:r>
                    </a:p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(lymphatic delivery)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61219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9447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VLP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997692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CB253130-4E2E-4665-B0C7-258B11E746EF}"/>
              </a:ext>
            </a:extLst>
          </p:cNvPr>
          <p:cNvSpPr/>
          <p:nvPr/>
        </p:nvSpPr>
        <p:spPr>
          <a:xfrm rot="16200000" flipH="1">
            <a:off x="8257703" y="427599"/>
            <a:ext cx="306547" cy="61327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50E4-943F-4C41-9832-A88514F9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62546"/>
            <a:ext cx="5149850" cy="4427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αCTLA4 administrated at suboptimal dose (1 mg/kg, lower than regular 10 mg/kg in mouse experiments) to collect enough tumor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vaccination,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αCTLA4 ID treatment, and combination therapy all reduce tumor volume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CTLA4 IV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712330-C70B-4F96-8581-B64438CE7489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65BDE-5E9C-4734-9CAD-40763450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2117173"/>
            <a:ext cx="4344006" cy="39724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CEB5E1-245A-4A44-A946-154262B23711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3850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Treatments suppress tumor growth</a:t>
            </a:r>
          </a:p>
        </p:txBody>
      </p:sp>
    </p:spTree>
    <p:extLst>
      <p:ext uri="{BB962C8B-B14F-4D97-AF65-F5344CB8AC3E}">
        <p14:creationId xmlns:p14="http://schemas.microsoft.com/office/powerpoint/2010/main" val="260783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E6FC5-FE54-4408-B8DC-F35917E3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28776"/>
            <a:ext cx="10515600" cy="1800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Clustering and annotation of tumor-infiltrating immune cell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Disentangle treatment effects from batch variation using </a:t>
            </a:r>
            <a:r>
              <a:rPr lang="en-US" dirty="0" err="1"/>
              <a:t>scCODA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T cell proportion is a synergistic effect of VLP vaccination and 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αCTLA ID (lymphatic delivery)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97646F-68F9-43EA-8ACA-A125DA7A791E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BD133-4A49-4DA3-92F2-7E21D1BD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14" y="3522518"/>
            <a:ext cx="3203790" cy="308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B01AE-CBEE-46BB-B395-23785700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89" y="2998525"/>
            <a:ext cx="4187038" cy="34901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4E435C-9726-469F-9030-52548D5C7430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5660289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 err="1">
                <a:solidFill>
                  <a:schemeClr val="bg1"/>
                </a:solidFill>
              </a:rPr>
              <a:t>scRNA</a:t>
            </a:r>
            <a:r>
              <a:rPr lang="en-US" altLang="zh-CN" sz="3200" dirty="0">
                <a:solidFill>
                  <a:schemeClr val="bg1"/>
                </a:solidFill>
              </a:rPr>
              <a:t>-seq of immune cells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63440-4F00-430C-9856-79480CE0B7D5}"/>
              </a:ext>
            </a:extLst>
          </p:cNvPr>
          <p:cNvSpPr txBox="1"/>
          <p:nvPr/>
        </p:nvSpPr>
        <p:spPr>
          <a:xfrm>
            <a:off x="7709688" y="6488668"/>
            <a:ext cx="418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Buttner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 et al. Nat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FF9BDD-AF5C-EBD0-C1EA-1FA2614FF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42" y="3429000"/>
            <a:ext cx="28243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95580"/>
            <a:ext cx="10515600" cy="44940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 cell subpopulations were annotated based on marker genes (</a:t>
            </a:r>
            <a:r>
              <a:rPr lang="en-US" dirty="0" err="1"/>
              <a:t>scRNA</a:t>
            </a:r>
            <a:r>
              <a:rPr lang="en-US" dirty="0"/>
              <a:t>-seq), and clonal expansion (</a:t>
            </a:r>
            <a:r>
              <a:rPr lang="en-US" dirty="0" err="1"/>
              <a:t>scTCR</a:t>
            </a:r>
            <a:r>
              <a:rPr lang="en-US" dirty="0"/>
              <a:t>-seq)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 increases CD4+ helper 1 T (Th1)/ regulatory T (Treg) ratio, and CD8+ effector T (</a:t>
            </a:r>
            <a:r>
              <a:rPr lang="en-US" dirty="0" err="1"/>
              <a:t>Te</a:t>
            </a:r>
            <a:r>
              <a:rPr lang="en-US" dirty="0"/>
              <a:t>)/ exhausted T (Tex) ratio, suggesting increase cell-mediated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Validated using flow cytometry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VLP vaccination increase effector T cells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F2D4A-D966-42BA-9802-40B72ED3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33" y="3940603"/>
            <a:ext cx="3359026" cy="2754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67C04-D92B-4A31-8D14-7C3A337A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215" y="3707821"/>
            <a:ext cx="3729364" cy="30208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016895-018F-4CAC-8242-BFC92BB3DF72}"/>
              </a:ext>
            </a:extLst>
          </p:cNvPr>
          <p:cNvSpPr txBox="1"/>
          <p:nvPr/>
        </p:nvSpPr>
        <p:spPr>
          <a:xfrm>
            <a:off x="9484724" y="4263769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-seq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2291C-BF10-4AB9-8CE1-70B48EFC25BD}"/>
              </a:ext>
            </a:extLst>
          </p:cNvPr>
          <p:cNvSpPr txBox="1"/>
          <p:nvPr/>
        </p:nvSpPr>
        <p:spPr>
          <a:xfrm>
            <a:off x="10675103" y="3940603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AC90AC-70B1-45C4-BD97-07A8F9703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03" y="3400425"/>
            <a:ext cx="4891002" cy="3177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3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50110"/>
            <a:ext cx="10515600" cy="1717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CD8+ </a:t>
            </a:r>
            <a:r>
              <a:rPr lang="en-US" dirty="0" err="1"/>
              <a:t>Te</a:t>
            </a:r>
            <a:r>
              <a:rPr lang="en-US" dirty="0"/>
              <a:t> cells highly express </a:t>
            </a:r>
            <a:r>
              <a:rPr lang="en-US" i="1" dirty="0"/>
              <a:t>Il7r, Klrg1, </a:t>
            </a:r>
            <a:r>
              <a:rPr lang="en-US" i="1" dirty="0" err="1"/>
              <a:t>Gzmk</a:t>
            </a:r>
            <a:r>
              <a:rPr lang="en-US" i="1" dirty="0"/>
              <a:t>, </a:t>
            </a:r>
            <a:r>
              <a:rPr lang="en-US" i="1" dirty="0" err="1"/>
              <a:t>Gzma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differentiate into "ExKLRG1" memory T cells with increased cytotoxicity and proliferative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CD8+ </a:t>
            </a:r>
            <a:r>
              <a:rPr lang="en-US" dirty="0" err="1"/>
              <a:t>Te</a:t>
            </a:r>
            <a:r>
              <a:rPr lang="en-US" dirty="0"/>
              <a:t> signature positively correlated with patient survival in TCGA-SKCM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4" y="249382"/>
            <a:ext cx="670890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Klrg1+ effector T cells have anti-tumor effect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7F996-EB76-44FC-88BF-998D1D34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3524526"/>
            <a:ext cx="5215947" cy="289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C06EA-C609-4B47-9456-3DD77BEC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93" y="3975195"/>
            <a:ext cx="3139498" cy="2448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D807A-195F-4DCE-AC08-A72E93B5BD7B}"/>
              </a:ext>
            </a:extLst>
          </p:cNvPr>
          <p:cNvSpPr txBox="1"/>
          <p:nvPr/>
        </p:nvSpPr>
        <p:spPr>
          <a:xfrm>
            <a:off x="7445375" y="6465638"/>
            <a:ext cx="466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Herndle-Brandstetter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Immunity 2018</a:t>
            </a:r>
          </a:p>
        </p:txBody>
      </p:sp>
    </p:spTree>
    <p:extLst>
      <p:ext uri="{BB962C8B-B14F-4D97-AF65-F5344CB8AC3E}">
        <p14:creationId xmlns:p14="http://schemas.microsoft.com/office/powerpoint/2010/main" val="305810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33501"/>
            <a:ext cx="10515600" cy="14651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Clonal expansion: T cells become activated after recognizing target antigen and divide into many T cells with same T cell receptor (TCR)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 significantly increases CD4+ T cell clonal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αCTLA4 treatment </a:t>
            </a:r>
            <a:r>
              <a:rPr lang="en-US" dirty="0"/>
              <a:t>significantly increases CD8+ T cell clonal expansion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Treatments increase T cell clonal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C5150-E9C9-4B65-ACF8-5F032BE3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3" y="3202449"/>
            <a:ext cx="5064340" cy="3406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9E5AE-5E99-474F-BE33-E71FDEE22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23" y="3429000"/>
            <a:ext cx="4373658" cy="2904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D09F4-61CD-4055-9315-0DE51D6C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43" y="3705225"/>
            <a:ext cx="1402802" cy="245004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EC155D-8724-40B7-A741-3205B2E75245}"/>
              </a:ext>
            </a:extLst>
          </p:cNvPr>
          <p:cNvSpPr/>
          <p:nvPr/>
        </p:nvSpPr>
        <p:spPr>
          <a:xfrm>
            <a:off x="4394730" y="5505448"/>
            <a:ext cx="457200" cy="2762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140F3-97CB-465B-9208-E7A33C0E0EEA}"/>
              </a:ext>
            </a:extLst>
          </p:cNvPr>
          <p:cNvSpPr/>
          <p:nvPr/>
        </p:nvSpPr>
        <p:spPr>
          <a:xfrm>
            <a:off x="2953280" y="5446707"/>
            <a:ext cx="457200" cy="2762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14875-CCDE-4DD1-86A5-CE6DF6F6160D}"/>
              </a:ext>
            </a:extLst>
          </p:cNvPr>
          <p:cNvSpPr/>
          <p:nvPr/>
        </p:nvSpPr>
        <p:spPr>
          <a:xfrm>
            <a:off x="3008818" y="572166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557448-5601-4005-A091-D68D67E35193}"/>
              </a:ext>
            </a:extLst>
          </p:cNvPr>
          <p:cNvSpPr/>
          <p:nvPr/>
        </p:nvSpPr>
        <p:spPr>
          <a:xfrm>
            <a:off x="4453508" y="577088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E98CBE-5B5A-4F3B-82E6-FB6A8316EA4A}"/>
              </a:ext>
            </a:extLst>
          </p:cNvPr>
          <p:cNvSpPr/>
          <p:nvPr/>
        </p:nvSpPr>
        <p:spPr>
          <a:xfrm>
            <a:off x="2387698" y="3803715"/>
            <a:ext cx="794182" cy="658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EA386-0A94-4D5F-90E1-BC18CFC0BA74}"/>
              </a:ext>
            </a:extLst>
          </p:cNvPr>
          <p:cNvSpPr txBox="1"/>
          <p:nvPr/>
        </p:nvSpPr>
        <p:spPr>
          <a:xfrm>
            <a:off x="3291104" y="5160145"/>
            <a:ext cx="14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CD8+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A4000-E96E-42C6-91CD-943F6E3D16F9}"/>
              </a:ext>
            </a:extLst>
          </p:cNvPr>
          <p:cNvSpPr txBox="1"/>
          <p:nvPr/>
        </p:nvSpPr>
        <p:spPr>
          <a:xfrm>
            <a:off x="3291104" y="5917761"/>
            <a:ext cx="14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CD4+ Th1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53010-0189-408C-83BA-703AADCAC64E}"/>
              </a:ext>
            </a:extLst>
          </p:cNvPr>
          <p:cNvSpPr txBox="1"/>
          <p:nvPr/>
        </p:nvSpPr>
        <p:spPr>
          <a:xfrm>
            <a:off x="1889249" y="3481573"/>
            <a:ext cx="256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CD8+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Proliferative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EAAFD9-77A9-4294-90EE-8AF918C341E3}"/>
              </a:ext>
            </a:extLst>
          </p:cNvPr>
          <p:cNvSpPr/>
          <p:nvPr/>
        </p:nvSpPr>
        <p:spPr>
          <a:xfrm>
            <a:off x="1570576" y="572166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3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heme u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th" id="{87992923-8FDF-4E93-8ACF-E89A7BCB624F}" vid="{80042C40-691F-451E-81D1-648DDE64A1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uth</Template>
  <TotalTime>6565</TotalTime>
  <Words>983</Words>
  <Application>Microsoft Office PowerPoint</Application>
  <PresentationFormat>宽屏</PresentationFormat>
  <Paragraphs>145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Theme uth</vt:lpstr>
      <vt:lpstr>Single-cell immune profiling reveals potent anti-tumor immune response in virus-like particle vaccine and anti-CTLA4 treatment through lymphatic delivery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Acknowledgement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Single-cell immune profiling reveals potent anti-tumor immune response in virus-like particle vaccine and anti-CTLA4 through lymphatic delivery</dc:title>
  <dc:creator>Liu, Wendao</dc:creator>
  <cp:lastModifiedBy>Liu, Wendao</cp:lastModifiedBy>
  <cp:revision>92</cp:revision>
  <dcterms:created xsi:type="dcterms:W3CDTF">2025-08-18T15:20:04Z</dcterms:created>
  <dcterms:modified xsi:type="dcterms:W3CDTF">2025-11-26T15:23:59Z</dcterms:modified>
</cp:coreProperties>
</file>